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84" r:id="rId3"/>
    <p:sldId id="286" r:id="rId4"/>
    <p:sldId id="287" r:id="rId5"/>
    <p:sldId id="288" r:id="rId6"/>
    <p:sldId id="274" r:id="rId7"/>
    <p:sldId id="296" r:id="rId8"/>
    <p:sldId id="297" r:id="rId9"/>
    <p:sldId id="298" r:id="rId10"/>
    <p:sldId id="300" r:id="rId11"/>
    <p:sldId id="299" r:id="rId12"/>
    <p:sldId id="289" r:id="rId13"/>
    <p:sldId id="276" r:id="rId14"/>
    <p:sldId id="275" r:id="rId15"/>
    <p:sldId id="290" r:id="rId16"/>
    <p:sldId id="277" r:id="rId17"/>
    <p:sldId id="278" r:id="rId18"/>
    <p:sldId id="279" r:id="rId19"/>
    <p:sldId id="280" r:id="rId20"/>
    <p:sldId id="282" r:id="rId21"/>
    <p:sldId id="283" r:id="rId22"/>
    <p:sldId id="281" r:id="rId23"/>
    <p:sldId id="291" r:id="rId24"/>
    <p:sldId id="256" r:id="rId25"/>
    <p:sldId id="257" r:id="rId26"/>
    <p:sldId id="258" r:id="rId27"/>
    <p:sldId id="293" r:id="rId28"/>
    <p:sldId id="292" r:id="rId29"/>
    <p:sldId id="259" r:id="rId30"/>
    <p:sldId id="260" r:id="rId31"/>
    <p:sldId id="261" r:id="rId32"/>
    <p:sldId id="267" r:id="rId33"/>
    <p:sldId id="262" r:id="rId34"/>
    <p:sldId id="263" r:id="rId35"/>
    <p:sldId id="264" r:id="rId36"/>
    <p:sldId id="265" r:id="rId37"/>
    <p:sldId id="266" r:id="rId38"/>
    <p:sldId id="301" r:id="rId39"/>
    <p:sldId id="268" r:id="rId40"/>
    <p:sldId id="269" r:id="rId41"/>
    <p:sldId id="270" r:id="rId42"/>
    <p:sldId id="271" r:id="rId43"/>
    <p:sldId id="295" r:id="rId44"/>
    <p:sldId id="29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7" autoAdjust="0"/>
    <p:restoredTop sz="94660"/>
  </p:normalViewPr>
  <p:slideViewPr>
    <p:cSldViewPr snapToGrid="0">
      <p:cViewPr varScale="1">
        <p:scale>
          <a:sx n="63" d="100"/>
          <a:sy n="63" d="100"/>
        </p:scale>
        <p:origin x="2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76AC43-9786-4CEB-BB8A-0263FACB50B2}"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193156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76AC43-9786-4CEB-BB8A-0263FACB50B2}"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3517652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76AC43-9786-4CEB-BB8A-0263FACB50B2}"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158123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76AC43-9786-4CEB-BB8A-0263FACB50B2}"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3975420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76AC43-9786-4CEB-BB8A-0263FACB50B2}" type="datetimeFigureOut">
              <a:rPr lang="en-US" smtClean="0"/>
              <a:t>10/2/2021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99979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76AC43-9786-4CEB-BB8A-0263FACB50B2}"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2651488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76AC43-9786-4CEB-BB8A-0263FACB50B2}" type="datetimeFigureOut">
              <a:rPr lang="en-US" smtClean="0"/>
              <a:t>10/2/2021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3449650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76AC43-9786-4CEB-BB8A-0263FACB50B2}" type="datetimeFigureOut">
              <a:rPr lang="en-US" smtClean="0"/>
              <a:t>10/2/2021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332923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76AC43-9786-4CEB-BB8A-0263FACB50B2}" type="datetimeFigureOut">
              <a:rPr lang="en-US" smtClean="0"/>
              <a:t>10/2/2021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308317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76AC43-9786-4CEB-BB8A-0263FACB50B2}"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124679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76AC43-9786-4CEB-BB8A-0263FACB50B2}" type="datetimeFigureOut">
              <a:rPr lang="en-US" smtClean="0"/>
              <a:t>10/2/2021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D4F760-E80D-4E29-B39A-742E346427B4}" type="slidenum">
              <a:rPr lang="en-US" smtClean="0"/>
              <a:t>‹#›</a:t>
            </a:fld>
            <a:endParaRPr lang="en-US"/>
          </a:p>
        </p:txBody>
      </p:sp>
    </p:spTree>
    <p:extLst>
      <p:ext uri="{BB962C8B-B14F-4D97-AF65-F5344CB8AC3E}">
        <p14:creationId xmlns:p14="http://schemas.microsoft.com/office/powerpoint/2010/main" val="1041680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6AC43-9786-4CEB-BB8A-0263FACB50B2}" type="datetimeFigureOut">
              <a:rPr lang="en-US" smtClean="0"/>
              <a:t>10/2/2021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D4F760-E80D-4E29-B39A-742E346427B4}" type="slidenum">
              <a:rPr lang="en-US" smtClean="0"/>
              <a:t>‹#›</a:t>
            </a:fld>
            <a:endParaRPr lang="en-US"/>
          </a:p>
        </p:txBody>
      </p:sp>
    </p:spTree>
    <p:extLst>
      <p:ext uri="{BB962C8B-B14F-4D97-AF65-F5344CB8AC3E}">
        <p14:creationId xmlns:p14="http://schemas.microsoft.com/office/powerpoint/2010/main" val="4178755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ncbi.nlm.nih.gov/geo/"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www.ncbi.nlm.nih.gov/geo/"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ncbi.nlm.nih.gov/geo/"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ncbi.nlm.nih.gov/geo/"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hyperlink" Target="https://setosa.io/ev/principal-component-analysi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biology dog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528" y="1112703"/>
            <a:ext cx="8035921" cy="35185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917632" y="6488668"/>
            <a:ext cx="7042067" cy="369332"/>
          </a:xfrm>
          <a:prstGeom prst="rect">
            <a:avLst/>
          </a:prstGeom>
        </p:spPr>
        <p:txBody>
          <a:bodyPr wrap="square">
            <a:spAutoFit/>
          </a:bodyPr>
          <a:lstStyle/>
          <a:p>
            <a:r>
              <a:rPr lang="en-US" dirty="0"/>
              <a:t>https://genius.com/Biology-genius-the-central-dogma-annotated</a:t>
            </a:r>
          </a:p>
        </p:txBody>
      </p:sp>
      <p:sp>
        <p:nvSpPr>
          <p:cNvPr id="6" name="Rectangle 5"/>
          <p:cNvSpPr/>
          <p:nvPr/>
        </p:nvSpPr>
        <p:spPr>
          <a:xfrm>
            <a:off x="1108060" y="180749"/>
            <a:ext cx="10540065" cy="707886"/>
          </a:xfrm>
          <a:prstGeom prst="rect">
            <a:avLst/>
          </a:prstGeom>
        </p:spPr>
        <p:txBody>
          <a:bodyPr wrap="none">
            <a:spAutoFit/>
          </a:bodyPr>
          <a:lstStyle/>
          <a:p>
            <a:r>
              <a:rPr lang="en-US" sz="4000" b="1" dirty="0" err="1"/>
              <a:t>Matlab</a:t>
            </a:r>
            <a:r>
              <a:rPr lang="en-US" sz="4000" b="1" dirty="0"/>
              <a:t> Homework 7:</a:t>
            </a:r>
            <a:r>
              <a:rPr lang="en-US" sz="4000" dirty="0"/>
              <a:t>Microarray Gene Expression</a:t>
            </a:r>
          </a:p>
        </p:txBody>
      </p:sp>
      <p:sp>
        <p:nvSpPr>
          <p:cNvPr id="4" name="Rectangle 3"/>
          <p:cNvSpPr/>
          <p:nvPr/>
        </p:nvSpPr>
        <p:spPr>
          <a:xfrm>
            <a:off x="514120" y="4819249"/>
            <a:ext cx="12034092" cy="830997"/>
          </a:xfrm>
          <a:prstGeom prst="rect">
            <a:avLst/>
          </a:prstGeom>
        </p:spPr>
        <p:txBody>
          <a:bodyPr wrap="square">
            <a:spAutoFit/>
          </a:bodyPr>
          <a:lstStyle/>
          <a:p>
            <a:pPr marL="342900" indent="-342900">
              <a:buFont typeface="Arial" panose="020B0604020202020204" pitchFamily="34" charset="0"/>
              <a:buChar char="•"/>
            </a:pPr>
            <a:r>
              <a:rPr lang="en-US" sz="2400" b="1" dirty="0"/>
              <a:t>In genetics, gene expression (genotype)  gives rise to the phenotype, i.e. observable trait.</a:t>
            </a:r>
          </a:p>
          <a:p>
            <a:pPr marL="342900" indent="-342900">
              <a:buFont typeface="Arial" panose="020B0604020202020204" pitchFamily="34" charset="0"/>
              <a:buChar char="•"/>
            </a:pPr>
            <a:r>
              <a:rPr lang="en-US" sz="2400" b="1" dirty="0"/>
              <a:t>Mistakes in gene expression results in diseases in human</a:t>
            </a:r>
          </a:p>
        </p:txBody>
      </p:sp>
    </p:spTree>
    <p:extLst>
      <p:ext uri="{BB962C8B-B14F-4D97-AF65-F5344CB8AC3E}">
        <p14:creationId xmlns:p14="http://schemas.microsoft.com/office/powerpoint/2010/main" val="293976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5402" y="1205854"/>
            <a:ext cx="6398723" cy="5344763"/>
          </a:xfrm>
          <a:prstGeom prst="rect">
            <a:avLst/>
          </a:prstGeom>
        </p:spPr>
      </p:pic>
      <p:sp>
        <p:nvSpPr>
          <p:cNvPr id="4" name="Rectangle 3"/>
          <p:cNvSpPr/>
          <p:nvPr/>
        </p:nvSpPr>
        <p:spPr>
          <a:xfrm>
            <a:off x="4945510" y="390966"/>
            <a:ext cx="2924775" cy="584775"/>
          </a:xfrm>
          <a:prstGeom prst="rect">
            <a:avLst/>
          </a:prstGeom>
        </p:spPr>
        <p:txBody>
          <a:bodyPr wrap="none">
            <a:spAutoFit/>
          </a:bodyPr>
          <a:lstStyle/>
          <a:p>
            <a:r>
              <a:rPr lang="en-US" sz="3200" dirty="0"/>
              <a:t>Gene Clustering </a:t>
            </a:r>
          </a:p>
        </p:txBody>
      </p:sp>
    </p:spTree>
    <p:extLst>
      <p:ext uri="{BB962C8B-B14F-4D97-AF65-F5344CB8AC3E}">
        <p14:creationId xmlns:p14="http://schemas.microsoft.com/office/powerpoint/2010/main" val="2779972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8031" y="1374655"/>
            <a:ext cx="10909853" cy="4842639"/>
          </a:xfrm>
          <a:prstGeom prst="rect">
            <a:avLst/>
          </a:prstGeom>
        </p:spPr>
      </p:pic>
      <p:sp>
        <p:nvSpPr>
          <p:cNvPr id="6" name="Rectangle 5"/>
          <p:cNvSpPr/>
          <p:nvPr/>
        </p:nvSpPr>
        <p:spPr>
          <a:xfrm>
            <a:off x="4123944" y="181645"/>
            <a:ext cx="4274375" cy="584775"/>
          </a:xfrm>
          <a:prstGeom prst="rect">
            <a:avLst/>
          </a:prstGeom>
        </p:spPr>
        <p:txBody>
          <a:bodyPr wrap="none">
            <a:spAutoFit/>
          </a:bodyPr>
          <a:lstStyle/>
          <a:p>
            <a:r>
              <a:rPr lang="en-US" sz="3200" dirty="0"/>
              <a:t>Databases and software </a:t>
            </a:r>
          </a:p>
        </p:txBody>
      </p:sp>
      <p:sp>
        <p:nvSpPr>
          <p:cNvPr id="7" name="Rectangle 6"/>
          <p:cNvSpPr/>
          <p:nvPr/>
        </p:nvSpPr>
        <p:spPr>
          <a:xfrm>
            <a:off x="339904" y="839705"/>
            <a:ext cx="9203802" cy="461665"/>
          </a:xfrm>
          <a:prstGeom prst="rect">
            <a:avLst/>
          </a:prstGeom>
        </p:spPr>
        <p:txBody>
          <a:bodyPr wrap="none">
            <a:spAutoFit/>
          </a:bodyPr>
          <a:lstStyle/>
          <a:p>
            <a:r>
              <a:rPr lang="en-US" sz="2400" b="1" dirty="0"/>
              <a:t>Deposit data in the public database</a:t>
            </a:r>
            <a:r>
              <a:rPr lang="en-US" sz="2400" dirty="0"/>
              <a:t>(</a:t>
            </a:r>
            <a:r>
              <a:rPr lang="en-US" sz="2400" dirty="0">
                <a:hlinkClick r:id="rId3"/>
              </a:rPr>
              <a:t>http://www.ncbi.nlm.nih.gov/geo/</a:t>
            </a:r>
            <a:r>
              <a:rPr lang="en-US" sz="2400" dirty="0"/>
              <a:t>)</a:t>
            </a:r>
          </a:p>
        </p:txBody>
      </p:sp>
      <p:sp>
        <p:nvSpPr>
          <p:cNvPr id="9" name="Rectangle 8"/>
          <p:cNvSpPr/>
          <p:nvPr/>
        </p:nvSpPr>
        <p:spPr>
          <a:xfrm>
            <a:off x="339904" y="6217294"/>
            <a:ext cx="11149069" cy="276999"/>
          </a:xfrm>
          <a:prstGeom prst="rect">
            <a:avLst/>
          </a:prstGeom>
        </p:spPr>
        <p:txBody>
          <a:bodyPr wrap="square">
            <a:spAutoFit/>
          </a:bodyPr>
          <a:lstStyle/>
          <a:p>
            <a:r>
              <a:rPr lang="en-US" sz="1200" dirty="0" err="1"/>
              <a:t>Oyelade</a:t>
            </a:r>
            <a:r>
              <a:rPr lang="en-US" sz="1200" dirty="0"/>
              <a:t>, J. et al. (2016) Clustering algorithms: their application to gene expression data. Bioinformatics and Biology insights, 10, BBI. S38316.</a:t>
            </a:r>
          </a:p>
        </p:txBody>
      </p:sp>
    </p:spTree>
    <p:extLst>
      <p:ext uri="{BB962C8B-B14F-4D97-AF65-F5344CB8AC3E}">
        <p14:creationId xmlns:p14="http://schemas.microsoft.com/office/powerpoint/2010/main" val="299392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4631" y="2649913"/>
            <a:ext cx="6953442" cy="1200329"/>
          </a:xfrm>
          <a:prstGeom prst="rect">
            <a:avLst/>
          </a:prstGeom>
        </p:spPr>
        <p:txBody>
          <a:bodyPr wrap="none">
            <a:spAutoFit/>
          </a:bodyPr>
          <a:lstStyle/>
          <a:p>
            <a:r>
              <a:rPr lang="en-US" sz="3600" b="1" dirty="0"/>
              <a:t>Deposit data in the public database</a:t>
            </a:r>
          </a:p>
          <a:p>
            <a:r>
              <a:rPr lang="en-US" sz="3600" dirty="0"/>
              <a:t>(</a:t>
            </a:r>
            <a:r>
              <a:rPr lang="en-US" sz="3600" dirty="0">
                <a:hlinkClick r:id="rId2"/>
              </a:rPr>
              <a:t>http://www.ncbi.nlm.nih.gov/geo/</a:t>
            </a:r>
            <a:r>
              <a:rPr lang="en-US" sz="3600" dirty="0"/>
              <a:t>)</a:t>
            </a:r>
          </a:p>
        </p:txBody>
      </p:sp>
    </p:spTree>
    <p:extLst>
      <p:ext uri="{BB962C8B-B14F-4D97-AF65-F5344CB8AC3E}">
        <p14:creationId xmlns:p14="http://schemas.microsoft.com/office/powerpoint/2010/main" val="3698488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4658" y="191849"/>
            <a:ext cx="6954020" cy="584775"/>
          </a:xfrm>
          <a:prstGeom prst="rect">
            <a:avLst/>
          </a:prstGeom>
        </p:spPr>
        <p:txBody>
          <a:bodyPr wrap="none">
            <a:spAutoFit/>
          </a:bodyPr>
          <a:lstStyle/>
          <a:p>
            <a:pPr marL="457200" indent="-457200">
              <a:buFont typeface="Arial" panose="020B0604020202020204" pitchFamily="34" charset="0"/>
              <a:buChar char="•"/>
            </a:pPr>
            <a:r>
              <a:rPr lang="en-US" sz="3200" b="1" dirty="0"/>
              <a:t>Data description:</a:t>
            </a:r>
            <a:r>
              <a:rPr lang="en-US" dirty="0"/>
              <a:t>(</a:t>
            </a:r>
            <a:r>
              <a:rPr lang="en-US" dirty="0">
                <a:hlinkClick r:id="rId2"/>
              </a:rPr>
              <a:t>http://www.ncbi.nlm.nih.gov/geo/</a:t>
            </a:r>
            <a:r>
              <a:rPr lang="en-US" dirty="0"/>
              <a:t>)</a:t>
            </a:r>
          </a:p>
        </p:txBody>
      </p:sp>
      <p:grpSp>
        <p:nvGrpSpPr>
          <p:cNvPr id="8" name="Group 7"/>
          <p:cNvGrpSpPr/>
          <p:nvPr/>
        </p:nvGrpSpPr>
        <p:grpSpPr>
          <a:xfrm>
            <a:off x="1460665" y="941011"/>
            <a:ext cx="9687913" cy="5806385"/>
            <a:chOff x="1460665" y="941011"/>
            <a:chExt cx="9687913" cy="5806385"/>
          </a:xfrm>
        </p:grpSpPr>
        <p:pic>
          <p:nvPicPr>
            <p:cNvPr id="4" name="Picture 3"/>
            <p:cNvPicPr>
              <a:picLocks noChangeAspect="1"/>
            </p:cNvPicPr>
            <p:nvPr/>
          </p:nvPicPr>
          <p:blipFill>
            <a:blip r:embed="rId3"/>
            <a:stretch>
              <a:fillRect/>
            </a:stretch>
          </p:blipFill>
          <p:spPr>
            <a:xfrm>
              <a:off x="1460665" y="941011"/>
              <a:ext cx="9687913" cy="5806385"/>
            </a:xfrm>
            <a:prstGeom prst="rect">
              <a:avLst/>
            </a:prstGeom>
          </p:spPr>
        </p:pic>
        <p:cxnSp>
          <p:nvCxnSpPr>
            <p:cNvPr id="7" name="Straight Arrow Connector 6"/>
            <p:cNvCxnSpPr/>
            <p:nvPr/>
          </p:nvCxnSpPr>
          <p:spPr>
            <a:xfrm>
              <a:off x="8538358" y="2208810"/>
              <a:ext cx="308759" cy="2256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416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9300" y="534391"/>
            <a:ext cx="10426700" cy="6124754"/>
          </a:xfrm>
          <a:prstGeom prst="rect">
            <a:avLst/>
          </a:prstGeom>
        </p:spPr>
        <p:txBody>
          <a:bodyPr wrap="square">
            <a:spAutoFit/>
          </a:bodyPr>
          <a:lstStyle/>
          <a:p>
            <a:r>
              <a:rPr lang="en-US" sz="2800" b="1" dirty="0">
                <a:solidFill>
                  <a:srgbClr val="3C3C3C"/>
                </a:solidFill>
                <a:latin typeface="Helvetica" panose="020B0604020202020204" pitchFamily="34" charset="0"/>
              </a:rPr>
              <a:t>GEO data types</a:t>
            </a:r>
          </a:p>
          <a:p>
            <a:endParaRPr lang="en-US" sz="2800" b="1" dirty="0">
              <a:solidFill>
                <a:srgbClr val="3C3C3C"/>
              </a:solidFill>
              <a:latin typeface="Helvetica" panose="020B0604020202020204" pitchFamily="34" charset="0"/>
            </a:endParaRPr>
          </a:p>
          <a:p>
            <a:pPr>
              <a:buFont typeface="Arial" panose="020B0604020202020204" pitchFamily="34" charset="0"/>
              <a:buChar char="•"/>
            </a:pPr>
            <a:r>
              <a:rPr lang="en-US" sz="2800" dirty="0">
                <a:solidFill>
                  <a:srgbClr val="000000"/>
                </a:solidFill>
                <a:latin typeface="Helvetica" panose="020B0604020202020204" pitchFamily="34" charset="0"/>
              </a:rPr>
              <a:t>GSM: An individual microarray sample (e.g., patient, or tissue).</a:t>
            </a:r>
          </a:p>
          <a:p>
            <a:endParaRPr lang="en-US" sz="2800" dirty="0">
              <a:solidFill>
                <a:srgbClr val="000000"/>
              </a:solidFill>
              <a:latin typeface="Helvetica" panose="020B0604020202020204" pitchFamily="34" charset="0"/>
            </a:endParaRPr>
          </a:p>
          <a:p>
            <a:pPr>
              <a:buFont typeface="Arial" panose="020B0604020202020204" pitchFamily="34" charset="0"/>
              <a:buChar char="•"/>
            </a:pPr>
            <a:r>
              <a:rPr lang="en-US" sz="2800" dirty="0">
                <a:solidFill>
                  <a:srgbClr val="000000"/>
                </a:solidFill>
                <a:latin typeface="Helvetica" panose="020B0604020202020204" pitchFamily="34" charset="0"/>
              </a:rPr>
              <a:t>GSE: A Series, representing an experimental study. A GSE contains one or more GSM entries.</a:t>
            </a:r>
          </a:p>
          <a:p>
            <a:r>
              <a:rPr lang="en-US" sz="2800" dirty="0">
                <a:solidFill>
                  <a:srgbClr val="FF0000"/>
                </a:solidFill>
                <a:latin typeface="Helvetica" panose="020B0604020202020204" pitchFamily="34" charset="0"/>
              </a:rPr>
              <a:t>Probe-GSM-data(intensity ratio)</a:t>
            </a:r>
          </a:p>
          <a:p>
            <a:endParaRPr lang="en-US" sz="2800" dirty="0">
              <a:solidFill>
                <a:srgbClr val="000000"/>
              </a:solidFill>
              <a:latin typeface="Helvetica" panose="020B0604020202020204" pitchFamily="34" charset="0"/>
            </a:endParaRPr>
          </a:p>
          <a:p>
            <a:pPr>
              <a:buFont typeface="Arial" panose="020B0604020202020204" pitchFamily="34" charset="0"/>
              <a:buChar char="•"/>
            </a:pPr>
            <a:r>
              <a:rPr lang="en-US" sz="2800" dirty="0">
                <a:solidFill>
                  <a:srgbClr val="000000"/>
                </a:solidFill>
                <a:latin typeface="Helvetica" panose="020B0604020202020204" pitchFamily="34" charset="0"/>
              </a:rPr>
              <a:t>GPL: Platform data, containing information about microarray probes. Each GSM sample is associated with a GPL. E.g., to find out the gene symbols for a GSM, you would need to consult with the GPL used in that study.</a:t>
            </a:r>
          </a:p>
          <a:p>
            <a:r>
              <a:rPr lang="en-US" sz="2800" dirty="0">
                <a:solidFill>
                  <a:srgbClr val="FF0000"/>
                </a:solidFill>
                <a:latin typeface="Helvetica" panose="020B0604020202020204" pitchFamily="34" charset="0"/>
              </a:rPr>
              <a:t>Probe-Gene</a:t>
            </a:r>
          </a:p>
          <a:p>
            <a:endParaRPr lang="en-US" sz="2800" b="0" i="0" u="none" strike="noStrike" dirty="0">
              <a:solidFill>
                <a:srgbClr val="000000"/>
              </a:solidFill>
              <a:effectLst/>
              <a:latin typeface="Helvetica" panose="020B0604020202020204" pitchFamily="34" charset="0"/>
            </a:endParaRPr>
          </a:p>
        </p:txBody>
      </p:sp>
    </p:spTree>
    <p:extLst>
      <p:ext uri="{BB962C8B-B14F-4D97-AF65-F5344CB8AC3E}">
        <p14:creationId xmlns:p14="http://schemas.microsoft.com/office/powerpoint/2010/main" val="1454735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4658" y="191849"/>
            <a:ext cx="6954020" cy="584775"/>
          </a:xfrm>
          <a:prstGeom prst="rect">
            <a:avLst/>
          </a:prstGeom>
        </p:spPr>
        <p:txBody>
          <a:bodyPr wrap="none">
            <a:spAutoFit/>
          </a:bodyPr>
          <a:lstStyle/>
          <a:p>
            <a:pPr marL="457200" indent="-457200">
              <a:buFont typeface="Arial" panose="020B0604020202020204" pitchFamily="34" charset="0"/>
              <a:buChar char="•"/>
            </a:pPr>
            <a:r>
              <a:rPr lang="en-US" sz="3200" b="1" dirty="0"/>
              <a:t>Data description:</a:t>
            </a:r>
            <a:r>
              <a:rPr lang="en-US" dirty="0"/>
              <a:t>(</a:t>
            </a:r>
            <a:r>
              <a:rPr lang="en-US" dirty="0">
                <a:hlinkClick r:id="rId2"/>
              </a:rPr>
              <a:t>http://www.ncbi.nlm.nih.gov/geo/</a:t>
            </a:r>
            <a:r>
              <a:rPr lang="en-US" dirty="0"/>
              <a:t>)</a:t>
            </a:r>
          </a:p>
        </p:txBody>
      </p:sp>
      <p:grpSp>
        <p:nvGrpSpPr>
          <p:cNvPr id="8" name="Group 7"/>
          <p:cNvGrpSpPr/>
          <p:nvPr/>
        </p:nvGrpSpPr>
        <p:grpSpPr>
          <a:xfrm>
            <a:off x="1460665" y="941011"/>
            <a:ext cx="9687913" cy="5806385"/>
            <a:chOff x="1460665" y="941011"/>
            <a:chExt cx="9687913" cy="5806385"/>
          </a:xfrm>
        </p:grpSpPr>
        <p:pic>
          <p:nvPicPr>
            <p:cNvPr id="4" name="Picture 3"/>
            <p:cNvPicPr>
              <a:picLocks noChangeAspect="1"/>
            </p:cNvPicPr>
            <p:nvPr/>
          </p:nvPicPr>
          <p:blipFill>
            <a:blip r:embed="rId3"/>
            <a:stretch>
              <a:fillRect/>
            </a:stretch>
          </p:blipFill>
          <p:spPr>
            <a:xfrm>
              <a:off x="1460665" y="941011"/>
              <a:ext cx="9687913" cy="5806385"/>
            </a:xfrm>
            <a:prstGeom prst="rect">
              <a:avLst/>
            </a:prstGeom>
          </p:spPr>
        </p:pic>
        <p:cxnSp>
          <p:nvCxnSpPr>
            <p:cNvPr id="7" name="Straight Arrow Connector 6"/>
            <p:cNvCxnSpPr/>
            <p:nvPr/>
          </p:nvCxnSpPr>
          <p:spPr>
            <a:xfrm>
              <a:off x="8538358" y="2208810"/>
              <a:ext cx="308759" cy="2256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465574" y="2434442"/>
            <a:ext cx="2526891" cy="3087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217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5750" y="304292"/>
            <a:ext cx="1415772" cy="646331"/>
          </a:xfrm>
          <a:prstGeom prst="rect">
            <a:avLst/>
          </a:prstGeom>
        </p:spPr>
        <p:txBody>
          <a:bodyPr wrap="none">
            <a:spAutoFit/>
          </a:bodyPr>
          <a:lstStyle/>
          <a:p>
            <a:r>
              <a:rPr lang="en-US" sz="3600" dirty="0">
                <a:solidFill>
                  <a:srgbClr val="000000"/>
                </a:solidFill>
                <a:latin typeface="Helvetica" panose="020B0604020202020204" pitchFamily="34" charset="0"/>
              </a:rPr>
              <a:t>GSE: </a:t>
            </a:r>
          </a:p>
        </p:txBody>
      </p:sp>
      <p:cxnSp>
        <p:nvCxnSpPr>
          <p:cNvPr id="6" name="Straight Arrow Connector 5"/>
          <p:cNvCxnSpPr/>
          <p:nvPr/>
        </p:nvCxnSpPr>
        <p:spPr>
          <a:xfrm flipV="1">
            <a:off x="2689675" y="1568477"/>
            <a:ext cx="2280308" cy="237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stretch>
            <a:fillRect/>
          </a:stretch>
        </p:blipFill>
        <p:spPr>
          <a:xfrm>
            <a:off x="4969983" y="0"/>
            <a:ext cx="5674947" cy="6588936"/>
          </a:xfrm>
          <a:prstGeom prst="rect">
            <a:avLst/>
          </a:prstGeom>
        </p:spPr>
      </p:pic>
      <p:cxnSp>
        <p:nvCxnSpPr>
          <p:cNvPr id="10" name="Straight Arrow Connector 9"/>
          <p:cNvCxnSpPr/>
          <p:nvPr/>
        </p:nvCxnSpPr>
        <p:spPr>
          <a:xfrm>
            <a:off x="2968831" y="4208235"/>
            <a:ext cx="2001152" cy="18194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20622" y="3134541"/>
            <a:ext cx="3630137" cy="923330"/>
          </a:xfrm>
          <a:prstGeom prst="rect">
            <a:avLst/>
          </a:prstGeom>
        </p:spPr>
        <p:txBody>
          <a:bodyPr wrap="square">
            <a:spAutoFit/>
          </a:bodyPr>
          <a:lstStyle/>
          <a:p>
            <a:r>
              <a:rPr lang="en-US" dirty="0"/>
              <a:t>You can download the file</a:t>
            </a:r>
          </a:p>
          <a:p>
            <a:r>
              <a:rPr lang="en-US" dirty="0"/>
              <a:t>GSE5847_series_matrix which is already in your folder</a:t>
            </a:r>
          </a:p>
        </p:txBody>
      </p:sp>
      <p:sp>
        <p:nvSpPr>
          <p:cNvPr id="19" name="Rectangle 18"/>
          <p:cNvSpPr/>
          <p:nvPr/>
        </p:nvSpPr>
        <p:spPr>
          <a:xfrm>
            <a:off x="565750" y="1447914"/>
            <a:ext cx="6096000" cy="923330"/>
          </a:xfrm>
          <a:prstGeom prst="rect">
            <a:avLst/>
          </a:prstGeom>
        </p:spPr>
        <p:txBody>
          <a:bodyPr>
            <a:spAutoFit/>
          </a:bodyPr>
          <a:lstStyle/>
          <a:p>
            <a:pPr marL="285750" indent="-285750">
              <a:buFont typeface="Arial" panose="020B0604020202020204" pitchFamily="34" charset="0"/>
              <a:buChar char="•"/>
            </a:pPr>
            <a:r>
              <a:rPr lang="en-US" b="1" dirty="0" err="1"/>
              <a:t>Header.Series</a:t>
            </a:r>
            <a:r>
              <a:rPr lang="en-US" b="1" dirty="0"/>
              <a:t>  structure</a:t>
            </a:r>
          </a:p>
          <a:p>
            <a:pPr marL="285750" indent="-285750">
              <a:buFont typeface="Arial" panose="020B0604020202020204" pitchFamily="34" charset="0"/>
              <a:buChar char="•"/>
            </a:pPr>
            <a:r>
              <a:rPr lang="en-US" b="1" dirty="0" err="1"/>
              <a:t>Header.Samples</a:t>
            </a:r>
            <a:r>
              <a:rPr lang="en-US" b="1" dirty="0"/>
              <a:t>  structure </a:t>
            </a:r>
          </a:p>
          <a:p>
            <a:pPr marL="285750" indent="-285750">
              <a:buFont typeface="Arial" panose="020B0604020202020204" pitchFamily="34" charset="0"/>
              <a:buChar char="•"/>
            </a:pPr>
            <a:r>
              <a:rPr lang="en-US" b="1" dirty="0"/>
              <a:t>!</a:t>
            </a:r>
            <a:r>
              <a:rPr lang="en-US" b="1" dirty="0" err="1"/>
              <a:t>series_matrix_table</a:t>
            </a:r>
            <a:endParaRPr lang="en-US" sz="2400" b="1" dirty="0"/>
          </a:p>
        </p:txBody>
      </p:sp>
      <p:sp>
        <p:nvSpPr>
          <p:cNvPr id="20" name="Rectangle 19"/>
          <p:cNvSpPr/>
          <p:nvPr/>
        </p:nvSpPr>
        <p:spPr>
          <a:xfrm>
            <a:off x="520623" y="1078582"/>
            <a:ext cx="1762021" cy="369332"/>
          </a:xfrm>
          <a:prstGeom prst="rect">
            <a:avLst/>
          </a:prstGeom>
        </p:spPr>
        <p:txBody>
          <a:bodyPr wrap="none">
            <a:spAutoFit/>
          </a:bodyPr>
          <a:lstStyle/>
          <a:p>
            <a:r>
              <a:rPr lang="en-US" dirty="0">
                <a:solidFill>
                  <a:srgbClr val="000000"/>
                </a:solidFill>
                <a:latin typeface="Helvetica" panose="020B0604020202020204" pitchFamily="34" charset="0"/>
              </a:rPr>
              <a:t>Three sections:</a:t>
            </a:r>
          </a:p>
        </p:txBody>
      </p:sp>
      <p:sp>
        <p:nvSpPr>
          <p:cNvPr id="24" name="Rectangle 23"/>
          <p:cNvSpPr/>
          <p:nvPr/>
        </p:nvSpPr>
        <p:spPr>
          <a:xfrm>
            <a:off x="565750" y="4821168"/>
            <a:ext cx="3954737" cy="1477328"/>
          </a:xfrm>
          <a:prstGeom prst="rect">
            <a:avLst/>
          </a:prstGeom>
        </p:spPr>
        <p:txBody>
          <a:bodyPr wrap="none">
            <a:spAutoFit/>
          </a:bodyPr>
          <a:lstStyle/>
          <a:p>
            <a:r>
              <a:rPr lang="en-US" b="1" dirty="0"/>
              <a:t>!</a:t>
            </a:r>
            <a:r>
              <a:rPr lang="en-US" b="1" dirty="0" err="1"/>
              <a:t>series_matrix_table</a:t>
            </a:r>
            <a:endParaRPr lang="en-US" b="1" dirty="0"/>
          </a:p>
          <a:p>
            <a:pPr marL="285750" indent="-285750">
              <a:buFont typeface="Arial" panose="020B0604020202020204" pitchFamily="34" charset="0"/>
              <a:buChar char="•"/>
            </a:pPr>
            <a:r>
              <a:rPr lang="en-US" sz="2400" b="1" dirty="0"/>
              <a:t>Row: sample names</a:t>
            </a:r>
          </a:p>
          <a:p>
            <a:pPr marL="285750" indent="-285750">
              <a:buFont typeface="Arial" panose="020B0604020202020204" pitchFamily="34" charset="0"/>
              <a:buChar char="•"/>
            </a:pPr>
            <a:r>
              <a:rPr lang="en-US" sz="2400" b="1" dirty="0"/>
              <a:t>Column: probe information</a:t>
            </a:r>
          </a:p>
          <a:p>
            <a:pPr marL="285750" indent="-285750">
              <a:buFont typeface="Arial" panose="020B0604020202020204" pitchFamily="34" charset="0"/>
              <a:buChar char="•"/>
            </a:pPr>
            <a:r>
              <a:rPr lang="en-US" sz="2400" b="1" dirty="0"/>
              <a:t>No gene information (GPL)</a:t>
            </a:r>
          </a:p>
        </p:txBody>
      </p:sp>
    </p:spTree>
    <p:extLst>
      <p:ext uri="{BB962C8B-B14F-4D97-AF65-F5344CB8AC3E}">
        <p14:creationId xmlns:p14="http://schemas.microsoft.com/office/powerpoint/2010/main" val="4251230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611" y="501135"/>
            <a:ext cx="3852940" cy="6894195"/>
          </a:xfrm>
          <a:prstGeom prst="rect">
            <a:avLst/>
          </a:prstGeom>
        </p:spPr>
        <p:txBody>
          <a:bodyPr wrap="square">
            <a:spAutoFit/>
          </a:bodyPr>
          <a:lstStyle/>
          <a:p>
            <a:r>
              <a:rPr lang="en-US" sz="3200" dirty="0">
                <a:solidFill>
                  <a:srgbClr val="000000"/>
                </a:solidFill>
                <a:latin typeface="Helvetica" panose="020B0604020202020204" pitchFamily="34" charset="0"/>
              </a:rPr>
              <a:t>GPL:</a:t>
            </a:r>
          </a:p>
          <a:p>
            <a:r>
              <a:rPr lang="en-US" b="1" dirty="0">
                <a:solidFill>
                  <a:srgbClr val="000000"/>
                </a:solidFill>
                <a:latin typeface="Helvetica" panose="020B0604020202020204" pitchFamily="34" charset="0"/>
              </a:rPr>
              <a:t>Related to the type of arrays.</a:t>
            </a:r>
          </a:p>
          <a:p>
            <a:r>
              <a:rPr lang="en-US" b="1" dirty="0">
                <a:solidFill>
                  <a:srgbClr val="000000"/>
                </a:solidFill>
                <a:latin typeface="Helvetica" panose="020B0604020202020204" pitchFamily="34" charset="0"/>
              </a:rPr>
              <a:t>Define the probes for genes</a:t>
            </a:r>
          </a:p>
          <a:p>
            <a:endParaRPr lang="en-US" b="1" dirty="0">
              <a:solidFill>
                <a:srgbClr val="000000"/>
              </a:solidFill>
              <a:latin typeface="Helvetica" panose="020B0604020202020204" pitchFamily="34" charset="0"/>
            </a:endParaRPr>
          </a:p>
          <a:p>
            <a:r>
              <a:rPr lang="en-US" b="1" dirty="0">
                <a:solidFill>
                  <a:srgbClr val="000000"/>
                </a:solidFill>
                <a:latin typeface="Helvetica" panose="020B0604020202020204" pitchFamily="34" charset="0"/>
              </a:rPr>
              <a:t>Three sections</a:t>
            </a:r>
            <a:r>
              <a:rPr lang="en-US" sz="2400" b="1" dirty="0">
                <a:solidFill>
                  <a:srgbClr val="000000"/>
                </a:solidFill>
                <a:latin typeface="Helvetica" panose="020B0604020202020204" pitchFamily="34" charset="0"/>
              </a:rPr>
              <a:t>:</a:t>
            </a:r>
            <a:endParaRPr lang="en-US" b="1" dirty="0"/>
          </a:p>
          <a:p>
            <a:r>
              <a:rPr lang="en-US" dirty="0"/>
              <a:t>^PLATFORM = GPL96 </a:t>
            </a:r>
          </a:p>
          <a:p>
            <a:endParaRPr lang="en-US" sz="1000" dirty="0"/>
          </a:p>
          <a:p>
            <a:r>
              <a:rPr lang="en-US" dirty="0"/>
              <a:t>#ID = </a:t>
            </a:r>
            <a:r>
              <a:rPr lang="en-US" dirty="0" err="1"/>
              <a:t>Affymetrix</a:t>
            </a:r>
            <a:r>
              <a:rPr lang="en-US" dirty="0"/>
              <a:t> Probe Set ID </a:t>
            </a:r>
            <a:r>
              <a:rPr lang="en-US" dirty="0" err="1"/>
              <a:t>LINK_PRE:"https</a:t>
            </a:r>
            <a:r>
              <a:rPr lang="en-US" dirty="0"/>
              <a:t>://www.affymetrix.com/LinkServlet?array=U133&amp;probeset="</a:t>
            </a:r>
            <a:r>
              <a:rPr lang="en-US" sz="2400" dirty="0"/>
              <a:t> </a:t>
            </a:r>
          </a:p>
          <a:p>
            <a:endParaRPr lang="en-US" sz="1000" dirty="0"/>
          </a:p>
          <a:p>
            <a:r>
              <a:rPr lang="en-US" dirty="0"/>
              <a:t>!</a:t>
            </a:r>
            <a:r>
              <a:rPr lang="en-US" dirty="0" err="1"/>
              <a:t>platform_table_begin</a:t>
            </a:r>
            <a:r>
              <a:rPr lang="en-US" sz="2400" dirty="0"/>
              <a:t>  </a:t>
            </a:r>
          </a:p>
          <a:p>
            <a:endParaRPr lang="en-US" sz="2400" dirty="0"/>
          </a:p>
          <a:p>
            <a:r>
              <a:rPr lang="en-US" dirty="0"/>
              <a:t>We are only interested in the </a:t>
            </a:r>
            <a:r>
              <a:rPr lang="en-US" dirty="0" err="1"/>
              <a:t>platform_table</a:t>
            </a:r>
            <a:endParaRPr lang="en-US" dirty="0"/>
          </a:p>
          <a:p>
            <a:r>
              <a:rPr lang="en-US" dirty="0"/>
              <a:t>Column: detailed information of the probes used</a:t>
            </a:r>
          </a:p>
          <a:p>
            <a:r>
              <a:rPr lang="en-US" dirty="0"/>
              <a:t>Row: probe name</a:t>
            </a:r>
          </a:p>
          <a:p>
            <a:endParaRPr lang="en-US" sz="2400" dirty="0">
              <a:solidFill>
                <a:srgbClr val="000000"/>
              </a:solidFill>
              <a:latin typeface="Helvetica" panose="020B0604020202020204" pitchFamily="34" charset="0"/>
            </a:endParaRPr>
          </a:p>
          <a:p>
            <a:r>
              <a:rPr lang="en-US" sz="2400" dirty="0">
                <a:solidFill>
                  <a:srgbClr val="000000"/>
                </a:solidFill>
                <a:latin typeface="Helvetica" panose="020B0604020202020204" pitchFamily="34" charset="0"/>
              </a:rPr>
              <a:t> </a:t>
            </a:r>
          </a:p>
          <a:p>
            <a:endParaRPr lang="en-US" sz="2400" dirty="0">
              <a:solidFill>
                <a:srgbClr val="000000"/>
              </a:solidFill>
              <a:latin typeface="Helvetica" panose="020B0604020202020204" pitchFamily="34" charset="0"/>
            </a:endParaRPr>
          </a:p>
          <a:p>
            <a:endParaRPr lang="en-US" sz="2400" dirty="0">
              <a:solidFill>
                <a:srgbClr val="000000"/>
              </a:solidFill>
              <a:latin typeface="Helvetica" panose="020B0604020202020204" pitchFamily="34" charset="0"/>
            </a:endParaRPr>
          </a:p>
        </p:txBody>
      </p:sp>
      <p:pic>
        <p:nvPicPr>
          <p:cNvPr id="3" name="Picture 2"/>
          <p:cNvPicPr>
            <a:picLocks noChangeAspect="1"/>
          </p:cNvPicPr>
          <p:nvPr/>
        </p:nvPicPr>
        <p:blipFill>
          <a:blip r:embed="rId2"/>
          <a:stretch>
            <a:fillRect/>
          </a:stretch>
        </p:blipFill>
        <p:spPr>
          <a:xfrm>
            <a:off x="4381727" y="133830"/>
            <a:ext cx="7683337" cy="6619909"/>
          </a:xfrm>
          <a:prstGeom prst="rect">
            <a:avLst/>
          </a:prstGeom>
        </p:spPr>
      </p:pic>
    </p:spTree>
    <p:extLst>
      <p:ext uri="{BB962C8B-B14F-4D97-AF65-F5344CB8AC3E}">
        <p14:creationId xmlns:p14="http://schemas.microsoft.com/office/powerpoint/2010/main" val="147069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0231" y="1054719"/>
            <a:ext cx="13086607" cy="2308324"/>
          </a:xfrm>
          <a:prstGeom prst="rect">
            <a:avLst/>
          </a:prstGeom>
        </p:spPr>
        <p:txBody>
          <a:bodyPr wrap="square">
            <a:spAutoFit/>
          </a:bodyPr>
          <a:lstStyle/>
          <a:p>
            <a:r>
              <a:rPr lang="en-US" dirty="0" err="1">
                <a:solidFill>
                  <a:srgbClr val="000000"/>
                </a:solidFill>
                <a:latin typeface="Menlo"/>
              </a:rPr>
              <a:t>url</a:t>
            </a:r>
            <a:r>
              <a:rPr lang="en-US" dirty="0">
                <a:solidFill>
                  <a:srgbClr val="000000"/>
                </a:solidFill>
                <a:latin typeface="Menlo"/>
              </a:rPr>
              <a:t> = </a:t>
            </a:r>
            <a:r>
              <a:rPr lang="en-US" dirty="0" err="1">
                <a:solidFill>
                  <a:srgbClr val="000000"/>
                </a:solidFill>
                <a:latin typeface="Menlo"/>
              </a:rPr>
              <a:t>sprintf</a:t>
            </a:r>
            <a:r>
              <a:rPr lang="en-US" dirty="0">
                <a:solidFill>
                  <a:srgbClr val="000000"/>
                </a:solidFill>
                <a:latin typeface="Menlo"/>
              </a:rPr>
              <a:t>(</a:t>
            </a:r>
            <a:r>
              <a:rPr lang="en-US" dirty="0">
                <a:solidFill>
                  <a:srgbClr val="A020F0"/>
                </a:solidFill>
                <a:latin typeface="Menlo"/>
              </a:rPr>
              <a:t>'ftp://ftp.ncbi.nih.gov/pub/geo/DATA/</a:t>
            </a:r>
            <a:r>
              <a:rPr lang="en-US" dirty="0" err="1">
                <a:solidFill>
                  <a:srgbClr val="A020F0"/>
                </a:solidFill>
                <a:latin typeface="Menlo"/>
              </a:rPr>
              <a:t>SeriesMatrix</a:t>
            </a:r>
            <a:r>
              <a:rPr lang="en-US" dirty="0">
                <a:solidFill>
                  <a:srgbClr val="A020F0"/>
                </a:solidFill>
                <a:latin typeface="Menlo"/>
              </a:rPr>
              <a:t>/%s/%s_series_matrix.txt.gz'</a:t>
            </a:r>
            <a:r>
              <a:rPr lang="en-US" dirty="0">
                <a:solidFill>
                  <a:srgbClr val="000000"/>
                </a:solidFill>
                <a:latin typeface="Menlo"/>
              </a:rPr>
              <a:t>,</a:t>
            </a:r>
            <a:r>
              <a:rPr lang="en-US" dirty="0">
                <a:solidFill>
                  <a:srgbClr val="A020F0"/>
                </a:solidFill>
                <a:latin typeface="Menlo"/>
              </a:rPr>
              <a:t>'GSE5847'</a:t>
            </a:r>
            <a:r>
              <a:rPr lang="en-US" dirty="0">
                <a:solidFill>
                  <a:srgbClr val="000000"/>
                </a:solidFill>
                <a:latin typeface="Menlo"/>
              </a:rPr>
              <a:t>,</a:t>
            </a:r>
            <a:r>
              <a:rPr lang="en-US" dirty="0">
                <a:solidFill>
                  <a:srgbClr val="A020F0"/>
                </a:solidFill>
                <a:latin typeface="Menlo"/>
              </a:rPr>
              <a:t>'GSE5847'</a:t>
            </a:r>
            <a:r>
              <a:rPr lang="en-US" dirty="0">
                <a:solidFill>
                  <a:srgbClr val="000000"/>
                </a:solidFill>
                <a:latin typeface="Menlo"/>
              </a:rPr>
              <a:t>);</a:t>
            </a:r>
          </a:p>
          <a:p>
            <a:r>
              <a:rPr lang="en-US" dirty="0" err="1">
                <a:solidFill>
                  <a:srgbClr val="000000"/>
                </a:solidFill>
                <a:latin typeface="Menlo"/>
              </a:rPr>
              <a:t>gzfile</a:t>
            </a:r>
            <a:r>
              <a:rPr lang="en-US" dirty="0">
                <a:solidFill>
                  <a:srgbClr val="000000"/>
                </a:solidFill>
                <a:latin typeface="Menlo"/>
              </a:rPr>
              <a:t> = [</a:t>
            </a:r>
            <a:r>
              <a:rPr lang="en-US" dirty="0" err="1">
                <a:solidFill>
                  <a:srgbClr val="000000"/>
                </a:solidFill>
                <a:latin typeface="Menlo"/>
              </a:rPr>
              <a:t>tempdir</a:t>
            </a:r>
            <a:r>
              <a:rPr lang="en-US" dirty="0">
                <a:solidFill>
                  <a:srgbClr val="000000"/>
                </a:solidFill>
                <a:latin typeface="Menlo"/>
              </a:rPr>
              <a:t> </a:t>
            </a:r>
            <a:r>
              <a:rPr lang="en-US" dirty="0">
                <a:solidFill>
                  <a:srgbClr val="A020F0"/>
                </a:solidFill>
                <a:latin typeface="Menlo"/>
              </a:rPr>
              <a:t>'/' </a:t>
            </a:r>
            <a:r>
              <a:rPr lang="en-US" dirty="0" err="1">
                <a:solidFill>
                  <a:srgbClr val="000000"/>
                </a:solidFill>
                <a:latin typeface="Menlo"/>
              </a:rPr>
              <a:t>sprintf</a:t>
            </a:r>
            <a:r>
              <a:rPr lang="en-US" dirty="0">
                <a:solidFill>
                  <a:srgbClr val="000000"/>
                </a:solidFill>
                <a:latin typeface="Menlo"/>
              </a:rPr>
              <a:t>(</a:t>
            </a:r>
            <a:r>
              <a:rPr lang="en-US" dirty="0">
                <a:solidFill>
                  <a:srgbClr val="A020F0"/>
                </a:solidFill>
                <a:latin typeface="Menlo"/>
              </a:rPr>
              <a:t>'%s.txt.gz'</a:t>
            </a:r>
            <a:r>
              <a:rPr lang="en-US" dirty="0">
                <a:solidFill>
                  <a:srgbClr val="000000"/>
                </a:solidFill>
                <a:latin typeface="Menlo"/>
              </a:rPr>
              <a:t>,</a:t>
            </a:r>
            <a:r>
              <a:rPr lang="en-US" dirty="0">
                <a:solidFill>
                  <a:srgbClr val="A020F0"/>
                </a:solidFill>
                <a:latin typeface="Menlo"/>
              </a:rPr>
              <a:t>'GSE5847'</a:t>
            </a:r>
            <a:r>
              <a:rPr lang="en-US" dirty="0">
                <a:solidFill>
                  <a:srgbClr val="000000"/>
                </a:solidFill>
                <a:latin typeface="Menlo"/>
              </a:rPr>
              <a:t>)];</a:t>
            </a:r>
          </a:p>
          <a:p>
            <a:r>
              <a:rPr lang="en-US" dirty="0" err="1">
                <a:solidFill>
                  <a:srgbClr val="000000"/>
                </a:solidFill>
                <a:latin typeface="Menlo"/>
              </a:rPr>
              <a:t>fprintf</a:t>
            </a:r>
            <a:r>
              <a:rPr lang="en-US" dirty="0">
                <a:solidFill>
                  <a:srgbClr val="000000"/>
                </a:solidFill>
                <a:latin typeface="Menlo"/>
              </a:rPr>
              <a:t>(</a:t>
            </a:r>
            <a:r>
              <a:rPr lang="en-US" dirty="0">
                <a:solidFill>
                  <a:srgbClr val="A020F0"/>
                </a:solidFill>
                <a:latin typeface="Menlo"/>
              </a:rPr>
              <a:t>'Downloading %s ...\n'</a:t>
            </a:r>
            <a:r>
              <a:rPr lang="en-US" dirty="0">
                <a:solidFill>
                  <a:srgbClr val="000000"/>
                </a:solidFill>
                <a:latin typeface="Menlo"/>
              </a:rPr>
              <a:t>,</a:t>
            </a:r>
            <a:r>
              <a:rPr lang="en-US" dirty="0" err="1">
                <a:solidFill>
                  <a:srgbClr val="000000"/>
                </a:solidFill>
                <a:latin typeface="Menlo"/>
              </a:rPr>
              <a:t>url</a:t>
            </a:r>
            <a:r>
              <a:rPr lang="en-US" dirty="0">
                <a:solidFill>
                  <a:srgbClr val="000000"/>
                </a:solidFill>
                <a:latin typeface="Menlo"/>
              </a:rPr>
              <a:t>);</a:t>
            </a:r>
          </a:p>
          <a:p>
            <a:r>
              <a:rPr lang="en-US" dirty="0" err="1">
                <a:solidFill>
                  <a:srgbClr val="000000"/>
                </a:solidFill>
                <a:latin typeface="Menlo"/>
              </a:rPr>
              <a:t>urlwrite</a:t>
            </a:r>
            <a:r>
              <a:rPr lang="en-US" dirty="0">
                <a:solidFill>
                  <a:srgbClr val="000000"/>
                </a:solidFill>
                <a:latin typeface="Menlo"/>
              </a:rPr>
              <a:t>(</a:t>
            </a:r>
            <a:r>
              <a:rPr lang="en-US" dirty="0" err="1">
                <a:solidFill>
                  <a:srgbClr val="000000"/>
                </a:solidFill>
                <a:latin typeface="Menlo"/>
              </a:rPr>
              <a:t>url</a:t>
            </a:r>
            <a:r>
              <a:rPr lang="en-US" dirty="0">
                <a:solidFill>
                  <a:srgbClr val="000000"/>
                </a:solidFill>
                <a:latin typeface="Menlo"/>
              </a:rPr>
              <a:t>, </a:t>
            </a:r>
            <a:r>
              <a:rPr lang="en-US" dirty="0" err="1">
                <a:solidFill>
                  <a:srgbClr val="000000"/>
                </a:solidFill>
                <a:latin typeface="Menlo"/>
              </a:rPr>
              <a:t>gzfile</a:t>
            </a:r>
            <a:r>
              <a:rPr lang="en-US" dirty="0">
                <a:solidFill>
                  <a:srgbClr val="000000"/>
                </a:solidFill>
                <a:latin typeface="Menlo"/>
              </a:rPr>
              <a:t>);</a:t>
            </a:r>
          </a:p>
          <a:p>
            <a:r>
              <a:rPr lang="en-US" dirty="0">
                <a:solidFill>
                  <a:srgbClr val="000000"/>
                </a:solidFill>
                <a:latin typeface="Menlo"/>
              </a:rPr>
              <a:t>files = </a:t>
            </a:r>
            <a:r>
              <a:rPr lang="en-US" dirty="0" err="1">
                <a:solidFill>
                  <a:srgbClr val="000000"/>
                </a:solidFill>
                <a:latin typeface="Menlo"/>
              </a:rPr>
              <a:t>gunzip</a:t>
            </a:r>
            <a:r>
              <a:rPr lang="en-US" dirty="0">
                <a:solidFill>
                  <a:srgbClr val="000000"/>
                </a:solidFill>
                <a:latin typeface="Menlo"/>
              </a:rPr>
              <a:t>( </a:t>
            </a:r>
            <a:r>
              <a:rPr lang="en-US" dirty="0" err="1">
                <a:solidFill>
                  <a:srgbClr val="000000"/>
                </a:solidFill>
                <a:latin typeface="Menlo"/>
              </a:rPr>
              <a:t>gzfile</a:t>
            </a:r>
            <a:r>
              <a:rPr lang="en-US" dirty="0">
                <a:solidFill>
                  <a:srgbClr val="000000"/>
                </a:solidFill>
                <a:latin typeface="Menlo"/>
              </a:rPr>
              <a:t> );</a:t>
            </a:r>
          </a:p>
          <a:p>
            <a:r>
              <a:rPr lang="en-US" dirty="0">
                <a:solidFill>
                  <a:srgbClr val="000000"/>
                </a:solidFill>
                <a:latin typeface="Menlo"/>
              </a:rPr>
              <a:t>file = files{1};</a:t>
            </a:r>
          </a:p>
          <a:p>
            <a:r>
              <a:rPr lang="en-US" dirty="0" err="1">
                <a:solidFill>
                  <a:srgbClr val="000000"/>
                </a:solidFill>
                <a:latin typeface="Menlo"/>
              </a:rPr>
              <a:t>fprintf</a:t>
            </a:r>
            <a:r>
              <a:rPr lang="en-US" dirty="0">
                <a:solidFill>
                  <a:srgbClr val="000000"/>
                </a:solidFill>
                <a:latin typeface="Menlo"/>
              </a:rPr>
              <a:t>(</a:t>
            </a:r>
            <a:r>
              <a:rPr lang="en-US" dirty="0">
                <a:solidFill>
                  <a:srgbClr val="A020F0"/>
                </a:solidFill>
                <a:latin typeface="Menlo"/>
              </a:rPr>
              <a:t>'Reading %s ...\</a:t>
            </a:r>
            <a:r>
              <a:rPr lang="en-US" dirty="0" err="1">
                <a:solidFill>
                  <a:srgbClr val="A020F0"/>
                </a:solidFill>
                <a:latin typeface="Menlo"/>
              </a:rPr>
              <a:t>n'</a:t>
            </a:r>
            <a:r>
              <a:rPr lang="en-US" dirty="0" err="1">
                <a:solidFill>
                  <a:srgbClr val="000000"/>
                </a:solidFill>
                <a:latin typeface="Menlo"/>
              </a:rPr>
              <a:t>,file</a:t>
            </a:r>
            <a:r>
              <a:rPr lang="en-US" dirty="0">
                <a:solidFill>
                  <a:srgbClr val="000000"/>
                </a:solidFill>
                <a:latin typeface="Menlo"/>
              </a:rPr>
              <a:t>);</a:t>
            </a:r>
          </a:p>
          <a:p>
            <a:r>
              <a:rPr lang="en-US" dirty="0" err="1">
                <a:solidFill>
                  <a:srgbClr val="000000"/>
                </a:solidFill>
                <a:latin typeface="Menlo"/>
              </a:rPr>
              <a:t>gsedata</a:t>
            </a:r>
            <a:r>
              <a:rPr lang="en-US" dirty="0">
                <a:solidFill>
                  <a:srgbClr val="000000"/>
                </a:solidFill>
                <a:latin typeface="Menlo"/>
              </a:rPr>
              <a:t> = </a:t>
            </a:r>
            <a:r>
              <a:rPr lang="en-US" dirty="0" err="1">
                <a:solidFill>
                  <a:srgbClr val="000000"/>
                </a:solidFill>
                <a:latin typeface="Menlo"/>
              </a:rPr>
              <a:t>geoseriesread</a:t>
            </a:r>
            <a:r>
              <a:rPr lang="en-US" dirty="0">
                <a:solidFill>
                  <a:srgbClr val="000000"/>
                </a:solidFill>
                <a:latin typeface="Menlo"/>
              </a:rPr>
              <a:t>( file );</a:t>
            </a:r>
            <a:endParaRPr lang="en-US" b="0" i="0" u="none" strike="noStrike" dirty="0">
              <a:solidFill>
                <a:srgbClr val="000000"/>
              </a:solidFill>
              <a:effectLst/>
              <a:latin typeface="Menlo"/>
            </a:endParaRPr>
          </a:p>
        </p:txBody>
      </p:sp>
      <p:sp>
        <p:nvSpPr>
          <p:cNvPr id="3" name="Rectangle 2"/>
          <p:cNvSpPr/>
          <p:nvPr/>
        </p:nvSpPr>
        <p:spPr>
          <a:xfrm>
            <a:off x="390231" y="347483"/>
            <a:ext cx="4631845" cy="523220"/>
          </a:xfrm>
          <a:prstGeom prst="rect">
            <a:avLst/>
          </a:prstGeom>
        </p:spPr>
        <p:txBody>
          <a:bodyPr wrap="none">
            <a:spAutoFit/>
          </a:bodyPr>
          <a:lstStyle/>
          <a:p>
            <a:r>
              <a:rPr lang="en-US" sz="2800" dirty="0"/>
              <a:t>bmes_downloadandparsegse5</a:t>
            </a:r>
          </a:p>
        </p:txBody>
      </p:sp>
      <p:grpSp>
        <p:nvGrpSpPr>
          <p:cNvPr id="8" name="Group 7"/>
          <p:cNvGrpSpPr/>
          <p:nvPr/>
        </p:nvGrpSpPr>
        <p:grpSpPr>
          <a:xfrm>
            <a:off x="390231" y="3660509"/>
            <a:ext cx="11139703" cy="990340"/>
            <a:chOff x="759371" y="4421963"/>
            <a:chExt cx="11139703" cy="990340"/>
          </a:xfrm>
        </p:grpSpPr>
        <p:sp>
          <p:nvSpPr>
            <p:cNvPr id="4" name="Rectangle 3"/>
            <p:cNvSpPr/>
            <p:nvPr/>
          </p:nvSpPr>
          <p:spPr>
            <a:xfrm>
              <a:off x="759371" y="5042971"/>
              <a:ext cx="7853548" cy="369332"/>
            </a:xfrm>
            <a:prstGeom prst="rect">
              <a:avLst/>
            </a:prstGeom>
          </p:spPr>
          <p:txBody>
            <a:bodyPr wrap="square">
              <a:spAutoFit/>
            </a:bodyPr>
            <a:lstStyle/>
            <a:p>
              <a:r>
                <a:rPr lang="en-US" dirty="0"/>
                <a:t>https://www.mathworks.com/help/bioinfo/ref/geoseriesread.html</a:t>
              </a:r>
            </a:p>
          </p:txBody>
        </p:sp>
        <p:sp>
          <p:nvSpPr>
            <p:cNvPr id="5" name="Rectangle 4"/>
            <p:cNvSpPr/>
            <p:nvPr/>
          </p:nvSpPr>
          <p:spPr>
            <a:xfrm>
              <a:off x="759371" y="4421963"/>
              <a:ext cx="7731485" cy="646331"/>
            </a:xfrm>
            <a:prstGeom prst="rect">
              <a:avLst/>
            </a:prstGeom>
          </p:spPr>
          <p:txBody>
            <a:bodyPr wrap="square">
              <a:spAutoFit/>
            </a:bodyPr>
            <a:lstStyle/>
            <a:p>
              <a:r>
                <a:rPr lang="en-US" b="1" dirty="0" err="1">
                  <a:solidFill>
                    <a:srgbClr val="C45400"/>
                  </a:solidFill>
                  <a:latin typeface="Arial" panose="020B0604020202020204" pitchFamily="34" charset="0"/>
                </a:rPr>
                <a:t>Geoseriesread</a:t>
              </a:r>
              <a:r>
                <a:rPr lang="en-US" b="1" dirty="0">
                  <a:solidFill>
                    <a:srgbClr val="C45400"/>
                  </a:solidFill>
                  <a:latin typeface="Arial" panose="020B0604020202020204" pitchFamily="34" charset="0"/>
                </a:rPr>
                <a:t>  bioinformatics toolbox</a:t>
              </a:r>
            </a:p>
            <a:p>
              <a:r>
                <a:rPr lang="en-US" dirty="0">
                  <a:solidFill>
                    <a:srgbClr val="6A6A6A"/>
                  </a:solidFill>
                  <a:latin typeface="Arial" panose="020B0604020202020204" pitchFamily="34" charset="0"/>
                </a:rPr>
                <a:t>Read Gene Expression Omnibus (GEO) Series (GSE) format data</a:t>
              </a:r>
              <a:endParaRPr lang="en-US" b="0" i="0" dirty="0">
                <a:solidFill>
                  <a:srgbClr val="6A6A6A"/>
                </a:solidFill>
                <a:effectLst/>
                <a:latin typeface="Arial" panose="020B0604020202020204" pitchFamily="34" charset="0"/>
              </a:endParaRPr>
            </a:p>
          </p:txBody>
        </p:sp>
        <p:sp>
          <p:nvSpPr>
            <p:cNvPr id="6" name="Rectangle 1"/>
            <p:cNvSpPr>
              <a:spLocks noChangeArrowheads="1"/>
            </p:cNvSpPr>
            <p:nvPr/>
          </p:nvSpPr>
          <p:spPr bwMode="auto">
            <a:xfrm>
              <a:off x="8490855" y="4730081"/>
              <a:ext cx="3408219" cy="6052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404040"/>
                  </a:solidFill>
                  <a:effectLst/>
                  <a:cs typeface="Arial" panose="020B0604020202020204" pitchFamily="34" charset="0"/>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rgbClr val="404040"/>
                  </a:solidFill>
                  <a:effectLst/>
                  <a:latin typeface="Menlo"/>
                  <a:cs typeface="Arial" panose="020B0604020202020204" pitchFamily="34" charset="0"/>
                </a:rPr>
                <a:t>GEOData</a:t>
              </a:r>
              <a:r>
                <a:rPr kumimoji="0" lang="en-US" altLang="en-US" b="0" i="0" u="none" strike="noStrike" cap="none" normalizeH="0" baseline="0">
                  <a:ln>
                    <a:noFill/>
                  </a:ln>
                  <a:solidFill>
                    <a:srgbClr val="404040"/>
                  </a:solidFill>
                  <a:effectLst/>
                  <a:latin typeface="Menlo"/>
                  <a:cs typeface="Arial" panose="020B0604020202020204" pitchFamily="34" charset="0"/>
                </a:rPr>
                <a:t> = geoseriesread(</a:t>
              </a:r>
              <a:r>
                <a:rPr kumimoji="0" lang="en-US" altLang="en-US" b="0" i="1" u="none" strike="noStrike" cap="none" normalizeH="0" baseline="0">
                  <a:ln>
                    <a:noFill/>
                  </a:ln>
                  <a:solidFill>
                    <a:srgbClr val="404040"/>
                  </a:solidFill>
                  <a:effectLst/>
                  <a:latin typeface="Menlo"/>
                  <a:cs typeface="Arial" panose="020B0604020202020204" pitchFamily="34" charset="0"/>
                </a:rPr>
                <a:t>File</a:t>
              </a:r>
              <a:r>
                <a:rPr kumimoji="0" lang="en-US" altLang="en-US" b="0" i="0" u="none" strike="noStrike" cap="none" normalizeH="0" baseline="0">
                  <a:ln>
                    <a:noFill/>
                  </a:ln>
                  <a:solidFill>
                    <a:srgbClr val="404040"/>
                  </a:solidFill>
                  <a:effectLst/>
                  <a:latin typeface="Menlo"/>
                  <a:cs typeface="Arial" panose="020B0604020202020204" pitchFamily="34" charset="0"/>
                </a:rPr>
                <a:t>)</a:t>
              </a:r>
              <a:endParaRPr kumimoji="0" lang="en-US" altLang="en-US" b="0" i="0" u="none" strike="noStrike" cap="none" normalizeH="0" baseline="0">
                <a:ln>
                  <a:noFill/>
                </a:ln>
                <a:solidFill>
                  <a:schemeClr val="tx1"/>
                </a:solidFill>
                <a:effectLst/>
              </a:endParaRPr>
            </a:p>
          </p:txBody>
        </p:sp>
      </p:grpSp>
      <p:pic>
        <p:nvPicPr>
          <p:cNvPr id="7" name="Picture 6"/>
          <p:cNvPicPr>
            <a:picLocks noChangeAspect="1"/>
          </p:cNvPicPr>
          <p:nvPr/>
        </p:nvPicPr>
        <p:blipFill>
          <a:blip r:embed="rId2"/>
          <a:stretch>
            <a:fillRect/>
          </a:stretch>
        </p:blipFill>
        <p:spPr>
          <a:xfrm>
            <a:off x="390231" y="4882023"/>
            <a:ext cx="10428190" cy="1781457"/>
          </a:xfrm>
          <a:prstGeom prst="rect">
            <a:avLst/>
          </a:prstGeom>
        </p:spPr>
      </p:pic>
    </p:spTree>
    <p:extLst>
      <p:ext uri="{BB962C8B-B14F-4D97-AF65-F5344CB8AC3E}">
        <p14:creationId xmlns:p14="http://schemas.microsoft.com/office/powerpoint/2010/main" val="1149406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677" y="655720"/>
            <a:ext cx="10679875" cy="1200329"/>
          </a:xfrm>
          <a:prstGeom prst="rect">
            <a:avLst/>
          </a:prstGeom>
        </p:spPr>
        <p:txBody>
          <a:bodyPr wrap="square">
            <a:spAutoFit/>
          </a:bodyPr>
          <a:lstStyle/>
          <a:p>
            <a:r>
              <a:rPr lang="en-US" dirty="0" err="1">
                <a:solidFill>
                  <a:srgbClr val="000000"/>
                </a:solidFill>
                <a:latin typeface="Menlo"/>
              </a:rPr>
              <a:t>url</a:t>
            </a:r>
            <a:r>
              <a:rPr lang="en-US" dirty="0">
                <a:solidFill>
                  <a:srgbClr val="000000"/>
                </a:solidFill>
                <a:latin typeface="Menlo"/>
              </a:rPr>
              <a:t> = </a:t>
            </a:r>
            <a:r>
              <a:rPr lang="en-US" dirty="0" err="1">
                <a:solidFill>
                  <a:srgbClr val="000000"/>
                </a:solidFill>
                <a:latin typeface="Menlo"/>
              </a:rPr>
              <a:t>sprintf</a:t>
            </a:r>
            <a:r>
              <a:rPr lang="en-US" dirty="0">
                <a:solidFill>
                  <a:srgbClr val="000000"/>
                </a:solidFill>
                <a:latin typeface="Menlo"/>
              </a:rPr>
              <a:t>(</a:t>
            </a:r>
            <a:r>
              <a:rPr lang="en-US" dirty="0">
                <a:solidFill>
                  <a:srgbClr val="A020F0"/>
                </a:solidFill>
                <a:latin typeface="Menlo"/>
              </a:rPr>
              <a:t>'https://www.ncbi.nlm.nih.gov/geo/query/acc.cgi?form=text&amp;acc=%s&amp;view=full'</a:t>
            </a:r>
            <a:r>
              <a:rPr lang="en-US" dirty="0">
                <a:solidFill>
                  <a:srgbClr val="000000"/>
                </a:solidFill>
                <a:latin typeface="Menlo"/>
              </a:rPr>
              <a:t>,gplid);</a:t>
            </a:r>
          </a:p>
          <a:p>
            <a:r>
              <a:rPr lang="en-US" dirty="0">
                <a:solidFill>
                  <a:srgbClr val="000000"/>
                </a:solidFill>
                <a:latin typeface="Menlo"/>
              </a:rPr>
              <a:t>file = [</a:t>
            </a:r>
            <a:r>
              <a:rPr lang="en-US" dirty="0" err="1">
                <a:solidFill>
                  <a:srgbClr val="000000"/>
                </a:solidFill>
                <a:latin typeface="Menlo"/>
              </a:rPr>
              <a:t>tempdir</a:t>
            </a:r>
            <a:r>
              <a:rPr lang="en-US" dirty="0">
                <a:solidFill>
                  <a:srgbClr val="000000"/>
                </a:solidFill>
                <a:latin typeface="Menlo"/>
              </a:rPr>
              <a:t> </a:t>
            </a:r>
            <a:r>
              <a:rPr lang="en-US" dirty="0">
                <a:solidFill>
                  <a:srgbClr val="A020F0"/>
                </a:solidFill>
                <a:latin typeface="Menlo"/>
              </a:rPr>
              <a:t>'/' 'GPL96' '.txt'</a:t>
            </a:r>
            <a:r>
              <a:rPr lang="en-US" dirty="0">
                <a:solidFill>
                  <a:srgbClr val="000000"/>
                </a:solidFill>
                <a:latin typeface="Menlo"/>
              </a:rPr>
              <a:t>];</a:t>
            </a:r>
          </a:p>
          <a:p>
            <a:r>
              <a:rPr lang="en-US" dirty="0" err="1">
                <a:solidFill>
                  <a:srgbClr val="000000"/>
                </a:solidFill>
                <a:latin typeface="Menlo"/>
              </a:rPr>
              <a:t>urlwrite</a:t>
            </a:r>
            <a:r>
              <a:rPr lang="en-US" dirty="0">
                <a:solidFill>
                  <a:srgbClr val="000000"/>
                </a:solidFill>
                <a:latin typeface="Menlo"/>
              </a:rPr>
              <a:t>(</a:t>
            </a:r>
            <a:r>
              <a:rPr lang="en-US" dirty="0" err="1">
                <a:solidFill>
                  <a:srgbClr val="000000"/>
                </a:solidFill>
                <a:latin typeface="Menlo"/>
              </a:rPr>
              <a:t>url</a:t>
            </a:r>
            <a:r>
              <a:rPr lang="en-US" dirty="0">
                <a:solidFill>
                  <a:srgbClr val="000000"/>
                </a:solidFill>
                <a:latin typeface="Menlo"/>
              </a:rPr>
              <a:t>, file);</a:t>
            </a:r>
          </a:p>
          <a:p>
            <a:r>
              <a:rPr lang="en-US" dirty="0" err="1">
                <a:solidFill>
                  <a:srgbClr val="000000"/>
                </a:solidFill>
                <a:latin typeface="Menlo"/>
              </a:rPr>
              <a:t>gpldata</a:t>
            </a:r>
            <a:r>
              <a:rPr lang="en-US" dirty="0">
                <a:solidFill>
                  <a:srgbClr val="000000"/>
                </a:solidFill>
                <a:latin typeface="Menlo"/>
              </a:rPr>
              <a:t> = </a:t>
            </a:r>
            <a:r>
              <a:rPr lang="en-US" dirty="0" err="1">
                <a:solidFill>
                  <a:srgbClr val="000000"/>
                </a:solidFill>
                <a:latin typeface="Menlo"/>
              </a:rPr>
              <a:t>geosoftread</a:t>
            </a:r>
            <a:r>
              <a:rPr lang="en-US" dirty="0">
                <a:solidFill>
                  <a:srgbClr val="000000"/>
                </a:solidFill>
                <a:latin typeface="Menlo"/>
              </a:rPr>
              <a:t>( file );</a:t>
            </a:r>
            <a:endParaRPr lang="en-US" b="0" i="0" u="none" strike="noStrike" dirty="0">
              <a:solidFill>
                <a:srgbClr val="000000"/>
              </a:solidFill>
              <a:effectLst/>
              <a:latin typeface="Menlo"/>
            </a:endParaRPr>
          </a:p>
        </p:txBody>
      </p:sp>
      <p:sp>
        <p:nvSpPr>
          <p:cNvPr id="3" name="Rectangle 2"/>
          <p:cNvSpPr/>
          <p:nvPr/>
        </p:nvSpPr>
        <p:spPr>
          <a:xfrm>
            <a:off x="411677" y="55986"/>
            <a:ext cx="4583755" cy="523220"/>
          </a:xfrm>
          <a:prstGeom prst="rect">
            <a:avLst/>
          </a:prstGeom>
        </p:spPr>
        <p:txBody>
          <a:bodyPr wrap="none">
            <a:spAutoFit/>
          </a:bodyPr>
          <a:lstStyle/>
          <a:p>
            <a:r>
              <a:rPr lang="en-US" sz="2800" dirty="0"/>
              <a:t>bmes_downloadandparsegpl7</a:t>
            </a:r>
          </a:p>
        </p:txBody>
      </p:sp>
      <p:grpSp>
        <p:nvGrpSpPr>
          <p:cNvPr id="9" name="Group 8"/>
          <p:cNvGrpSpPr/>
          <p:nvPr/>
        </p:nvGrpSpPr>
        <p:grpSpPr>
          <a:xfrm>
            <a:off x="411677" y="2009077"/>
            <a:ext cx="11083638" cy="1015663"/>
            <a:chOff x="696684" y="2910766"/>
            <a:chExt cx="11083638" cy="1015663"/>
          </a:xfrm>
        </p:grpSpPr>
        <p:sp>
          <p:nvSpPr>
            <p:cNvPr id="4" name="Rectangle 3"/>
            <p:cNvSpPr/>
            <p:nvPr/>
          </p:nvSpPr>
          <p:spPr>
            <a:xfrm>
              <a:off x="696684" y="3557097"/>
              <a:ext cx="7865423" cy="369332"/>
            </a:xfrm>
            <a:prstGeom prst="rect">
              <a:avLst/>
            </a:prstGeom>
          </p:spPr>
          <p:txBody>
            <a:bodyPr wrap="square">
              <a:spAutoFit/>
            </a:bodyPr>
            <a:lstStyle/>
            <a:p>
              <a:r>
                <a:rPr lang="en-US" dirty="0"/>
                <a:t>https://www.mathworks.com/help/bioinfo/ref/geosoftread.html</a:t>
              </a:r>
            </a:p>
          </p:txBody>
        </p:sp>
        <p:sp>
          <p:nvSpPr>
            <p:cNvPr id="7" name="Rectangle 6"/>
            <p:cNvSpPr/>
            <p:nvPr/>
          </p:nvSpPr>
          <p:spPr>
            <a:xfrm>
              <a:off x="696684" y="2910766"/>
              <a:ext cx="8791698" cy="646331"/>
            </a:xfrm>
            <a:prstGeom prst="rect">
              <a:avLst/>
            </a:prstGeom>
          </p:spPr>
          <p:txBody>
            <a:bodyPr wrap="square">
              <a:spAutoFit/>
            </a:bodyPr>
            <a:lstStyle/>
            <a:p>
              <a:r>
                <a:rPr lang="en-US" b="1" dirty="0" err="1">
                  <a:solidFill>
                    <a:srgbClr val="C45400"/>
                  </a:solidFill>
                  <a:latin typeface="Arial" panose="020B0604020202020204" pitchFamily="34" charset="0"/>
                </a:rPr>
                <a:t>geosoftread</a:t>
              </a:r>
              <a:endParaRPr lang="en-US" b="1" dirty="0">
                <a:solidFill>
                  <a:srgbClr val="C45400"/>
                </a:solidFill>
                <a:latin typeface="Arial" panose="020B0604020202020204" pitchFamily="34" charset="0"/>
              </a:endParaRPr>
            </a:p>
            <a:p>
              <a:r>
                <a:rPr lang="en-US" dirty="0">
                  <a:solidFill>
                    <a:srgbClr val="6A6A6A"/>
                  </a:solidFill>
                  <a:latin typeface="Arial" panose="020B0604020202020204" pitchFamily="34" charset="0"/>
                </a:rPr>
                <a:t>Read Gene Expression Omnibus (GEO) SOFT format data</a:t>
              </a:r>
              <a:endParaRPr lang="en-US" b="0" i="0" dirty="0">
                <a:solidFill>
                  <a:srgbClr val="6A6A6A"/>
                </a:solidFill>
                <a:effectLst/>
                <a:latin typeface="Arial" panose="020B0604020202020204" pitchFamily="34" charset="0"/>
              </a:endParaRPr>
            </a:p>
          </p:txBody>
        </p:sp>
        <p:sp>
          <p:nvSpPr>
            <p:cNvPr id="8" name="Rectangle 3"/>
            <p:cNvSpPr>
              <a:spLocks noChangeArrowheads="1"/>
            </p:cNvSpPr>
            <p:nvPr/>
          </p:nvSpPr>
          <p:spPr bwMode="auto">
            <a:xfrm>
              <a:off x="7784273" y="3233931"/>
              <a:ext cx="3996049" cy="6052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404040"/>
                  </a:solidFill>
                  <a:effectLst/>
                  <a:cs typeface="Arial" panose="020B0604020202020204" pitchFamily="34" charset="0"/>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rgbClr val="404040"/>
                  </a:solidFill>
                  <a:effectLst/>
                  <a:latin typeface="Menlo"/>
                  <a:cs typeface="Arial" panose="020B0604020202020204" pitchFamily="34" charset="0"/>
                </a:rPr>
                <a:t>GEOSOFTData</a:t>
              </a:r>
              <a:r>
                <a:rPr kumimoji="0" lang="en-US" altLang="en-US" b="0" i="0" u="none" strike="noStrike" cap="none" normalizeH="0" baseline="0">
                  <a:ln>
                    <a:noFill/>
                  </a:ln>
                  <a:solidFill>
                    <a:srgbClr val="404040"/>
                  </a:solidFill>
                  <a:effectLst/>
                  <a:latin typeface="Menlo"/>
                  <a:cs typeface="Arial" panose="020B0604020202020204" pitchFamily="34" charset="0"/>
                </a:rPr>
                <a:t> = geosoftread(</a:t>
              </a:r>
              <a:r>
                <a:rPr kumimoji="0" lang="en-US" altLang="en-US" b="0" i="1" u="none" strike="noStrike" cap="none" normalizeH="0" baseline="0">
                  <a:ln>
                    <a:noFill/>
                  </a:ln>
                  <a:solidFill>
                    <a:srgbClr val="404040"/>
                  </a:solidFill>
                  <a:effectLst/>
                  <a:latin typeface="Menlo"/>
                  <a:cs typeface="Arial" panose="020B0604020202020204" pitchFamily="34" charset="0"/>
                </a:rPr>
                <a:t>File</a:t>
              </a:r>
              <a:r>
                <a:rPr kumimoji="0" lang="en-US" altLang="en-US" b="0" i="0" u="none" strike="noStrike" cap="none" normalizeH="0" baseline="0">
                  <a:ln>
                    <a:noFill/>
                  </a:ln>
                  <a:solidFill>
                    <a:srgbClr val="404040"/>
                  </a:solidFill>
                  <a:effectLst/>
                  <a:latin typeface="Menlo"/>
                  <a:cs typeface="Arial" panose="020B0604020202020204" pitchFamily="34" charset="0"/>
                </a:rPr>
                <a:t>)</a:t>
              </a:r>
              <a:endParaRPr kumimoji="0" lang="en-US" altLang="en-US" b="0" i="0" u="none" strike="noStrike" cap="none" normalizeH="0" baseline="0">
                <a:ln>
                  <a:noFill/>
                </a:ln>
                <a:solidFill>
                  <a:schemeClr val="tx1"/>
                </a:solidFill>
                <a:effectLst/>
              </a:endParaRPr>
            </a:p>
          </p:txBody>
        </p:sp>
      </p:grpSp>
      <p:graphicFrame>
        <p:nvGraphicFramePr>
          <p:cNvPr id="12" name="Table 11"/>
          <p:cNvGraphicFramePr>
            <a:graphicFrameLocks noGrp="1"/>
          </p:cNvGraphicFramePr>
          <p:nvPr/>
        </p:nvGraphicFramePr>
        <p:xfrm>
          <a:off x="411677" y="3151867"/>
          <a:ext cx="10891986" cy="332047"/>
        </p:xfrm>
        <a:graphic>
          <a:graphicData uri="http://schemas.openxmlformats.org/drawingml/2006/table">
            <a:tbl>
              <a:tblPr/>
              <a:tblGrid>
                <a:gridCol w="2044868">
                  <a:extLst>
                    <a:ext uri="{9D8B030D-6E8A-4147-A177-3AD203B41FA5}">
                      <a16:colId xmlns:a16="http://schemas.microsoft.com/office/drawing/2014/main" val="861418040"/>
                    </a:ext>
                  </a:extLst>
                </a:gridCol>
                <a:gridCol w="8847118">
                  <a:extLst>
                    <a:ext uri="{9D8B030D-6E8A-4147-A177-3AD203B41FA5}">
                      <a16:colId xmlns:a16="http://schemas.microsoft.com/office/drawing/2014/main" val="1859485562"/>
                    </a:ext>
                  </a:extLst>
                </a:gridCol>
              </a:tblGrid>
              <a:tr h="332047">
                <a:tc>
                  <a:txBody>
                    <a:bodyPr/>
                    <a:lstStyle/>
                    <a:p>
                      <a:pPr algn="l" fontAlgn="t"/>
                      <a:r>
                        <a:rPr lang="en-US" i="1">
                          <a:effectLst/>
                        </a:rPr>
                        <a:t>GEOSOFTData</a:t>
                      </a:r>
                      <a:endParaRPr lang="en-US">
                        <a:effectLst/>
                      </a:endParaRPr>
                    </a:p>
                  </a:txBody>
                  <a:tcPr marL="31750" marR="31750" marT="19050" marB="19050">
                    <a:lnL>
                      <a:noFill/>
                    </a:lnL>
                    <a:lnR w="6350" cap="flat" cmpd="sng" algn="ctr">
                      <a:solidFill>
                        <a:srgbClr val="CCCCCC"/>
                      </a:solidFill>
                      <a:prstDash val="solid"/>
                      <a:round/>
                      <a:headEnd type="none" w="med" len="med"/>
                      <a:tailEnd type="none" w="med" len="med"/>
                    </a:lnR>
                    <a:lnT>
                      <a:noFill/>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dirty="0">
                          <a:effectLst/>
                        </a:rPr>
                        <a:t>MATLAB structure containing information from a GEO SOFT format file.</a:t>
                      </a:r>
                    </a:p>
                  </a:txBody>
                  <a:tcPr marL="31750" marR="31750" marT="19050" marB="1905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a:noFill/>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20254877"/>
                  </a:ext>
                </a:extLst>
              </a:tr>
            </a:tbl>
          </a:graphicData>
        </a:graphic>
      </p:graphicFrame>
      <p:graphicFrame>
        <p:nvGraphicFramePr>
          <p:cNvPr id="13" name="Table 12"/>
          <p:cNvGraphicFramePr>
            <a:graphicFrameLocks noGrp="1"/>
          </p:cNvGraphicFramePr>
          <p:nvPr/>
        </p:nvGraphicFramePr>
        <p:xfrm>
          <a:off x="604153" y="3671071"/>
          <a:ext cx="7154344" cy="3021980"/>
        </p:xfrm>
        <a:graphic>
          <a:graphicData uri="http://schemas.openxmlformats.org/drawingml/2006/table">
            <a:tbl>
              <a:tblPr/>
              <a:tblGrid>
                <a:gridCol w="2766742">
                  <a:extLst>
                    <a:ext uri="{9D8B030D-6E8A-4147-A177-3AD203B41FA5}">
                      <a16:colId xmlns:a16="http://schemas.microsoft.com/office/drawing/2014/main" val="2405874800"/>
                    </a:ext>
                  </a:extLst>
                </a:gridCol>
                <a:gridCol w="4387602">
                  <a:extLst>
                    <a:ext uri="{9D8B030D-6E8A-4147-A177-3AD203B41FA5}">
                      <a16:colId xmlns:a16="http://schemas.microsoft.com/office/drawing/2014/main" val="3414833064"/>
                    </a:ext>
                  </a:extLst>
                </a:gridCol>
              </a:tblGrid>
              <a:tr h="246418">
                <a:tc>
                  <a:txBody>
                    <a:bodyPr/>
                    <a:lstStyle/>
                    <a:p>
                      <a:pPr algn="l" fontAlgn="ctr"/>
                      <a:r>
                        <a:rPr lang="en-US" sz="1400" b="1">
                          <a:solidFill>
                            <a:srgbClr val="000000"/>
                          </a:solidFill>
                          <a:effectLst/>
                        </a:rPr>
                        <a:t>Fields</a:t>
                      </a:r>
                    </a:p>
                  </a:txBody>
                  <a:tcPr marL="24701" marR="24701" marT="29641" marB="29641" anchor="ctr">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tc>
                  <a:txBody>
                    <a:bodyPr/>
                    <a:lstStyle/>
                    <a:p>
                      <a:pPr algn="l" fontAlgn="ctr"/>
                      <a:r>
                        <a:rPr lang="en-US" sz="1400" b="1" dirty="0">
                          <a:solidFill>
                            <a:srgbClr val="000000"/>
                          </a:solidFill>
                          <a:effectLst/>
                        </a:rPr>
                        <a:t>Description</a:t>
                      </a:r>
                    </a:p>
                  </a:txBody>
                  <a:tcPr marL="24701" marR="24701" marT="29641" marB="29641"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AEAEA"/>
                    </a:solidFill>
                  </a:tcPr>
                </a:tc>
                <a:extLst>
                  <a:ext uri="{0D108BD9-81ED-4DB2-BD59-A6C34878D82A}">
                    <a16:rowId xmlns:a16="http://schemas.microsoft.com/office/drawing/2014/main" val="2760117386"/>
                  </a:ext>
                </a:extLst>
              </a:tr>
              <a:tr h="346487">
                <a:tc>
                  <a:txBody>
                    <a:bodyPr/>
                    <a:lstStyle/>
                    <a:p>
                      <a:pPr algn="l" fontAlgn="t"/>
                      <a:r>
                        <a:rPr lang="en-US" sz="1400">
                          <a:effectLst/>
                        </a:rPr>
                        <a:t>Scope</a:t>
                      </a:r>
                    </a:p>
                  </a:txBody>
                  <a:tcPr marL="24701" marR="24701" marT="14821" marB="14821">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Type of file read (SAMPLE, DATASET, or PLATFORM)</a:t>
                      </a:r>
                    </a:p>
                  </a:txBody>
                  <a:tcPr marL="24701" marR="24701" marT="14821" marB="14821">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57179637"/>
                  </a:ext>
                </a:extLst>
              </a:tr>
              <a:tr h="346487">
                <a:tc>
                  <a:txBody>
                    <a:bodyPr/>
                    <a:lstStyle/>
                    <a:p>
                      <a:pPr algn="l" fontAlgn="t"/>
                      <a:r>
                        <a:rPr lang="en-US" sz="1400">
                          <a:effectLst/>
                        </a:rPr>
                        <a:t>Accession</a:t>
                      </a:r>
                    </a:p>
                  </a:txBody>
                  <a:tcPr marL="24701" marR="24701" marT="14821" marB="14821">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Accession number for record in GEO database.</a:t>
                      </a:r>
                    </a:p>
                  </a:txBody>
                  <a:tcPr marL="24701" marR="24701" marT="14821" marB="14821">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20715328"/>
                  </a:ext>
                </a:extLst>
              </a:tr>
              <a:tr h="346487">
                <a:tc>
                  <a:txBody>
                    <a:bodyPr/>
                    <a:lstStyle/>
                    <a:p>
                      <a:pPr algn="l" fontAlgn="t"/>
                      <a:r>
                        <a:rPr lang="en-US" sz="1400">
                          <a:effectLst/>
                        </a:rPr>
                        <a:t>Header</a:t>
                      </a:r>
                    </a:p>
                  </a:txBody>
                  <a:tcPr marL="24701" marR="24701" marT="14821" marB="14821">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Microarray experiment information.</a:t>
                      </a:r>
                    </a:p>
                  </a:txBody>
                  <a:tcPr marL="24701" marR="24701" marT="14821" marB="14821">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6015508"/>
                  </a:ext>
                </a:extLst>
              </a:tr>
              <a:tr h="359156">
                <a:tc>
                  <a:txBody>
                    <a:bodyPr/>
                    <a:lstStyle/>
                    <a:p>
                      <a:pPr algn="l" fontAlgn="t"/>
                      <a:r>
                        <a:rPr lang="en-US" sz="1400">
                          <a:effectLst/>
                        </a:rPr>
                        <a:t>ColumnDescriptions</a:t>
                      </a:r>
                    </a:p>
                  </a:txBody>
                  <a:tcPr marL="24701" marR="24701" marT="14821" marB="14821">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Cell array containing descriptions of columns in the data.</a:t>
                      </a:r>
                    </a:p>
                  </a:txBody>
                  <a:tcPr marL="24701" marR="24701" marT="14821" marB="14821">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25858419"/>
                  </a:ext>
                </a:extLst>
              </a:tr>
              <a:tr h="311260">
                <a:tc>
                  <a:txBody>
                    <a:bodyPr/>
                    <a:lstStyle/>
                    <a:p>
                      <a:pPr algn="l" fontAlgn="t"/>
                      <a:r>
                        <a:rPr lang="en-US" sz="1400" b="1" dirty="0" err="1">
                          <a:effectLst/>
                        </a:rPr>
                        <a:t>ColumnNames</a:t>
                      </a:r>
                      <a:endParaRPr lang="en-US" sz="1400" b="1" dirty="0">
                        <a:effectLst/>
                      </a:endParaRPr>
                    </a:p>
                  </a:txBody>
                  <a:tcPr marL="24701" marR="24701" marT="14821" marB="14821">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b="1" dirty="0">
                          <a:effectLst/>
                        </a:rPr>
                        <a:t>Cell array containing names of columns in the data.</a:t>
                      </a:r>
                    </a:p>
                  </a:txBody>
                  <a:tcPr marL="24701" marR="24701" marT="14821" marB="14821">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09880982"/>
                  </a:ext>
                </a:extLst>
              </a:tr>
              <a:tr h="346487">
                <a:tc>
                  <a:txBody>
                    <a:bodyPr/>
                    <a:lstStyle/>
                    <a:p>
                      <a:pPr algn="l" fontAlgn="t"/>
                      <a:r>
                        <a:rPr lang="en-US" sz="1400" b="1">
                          <a:effectLst/>
                        </a:rPr>
                        <a:t>Data</a:t>
                      </a:r>
                    </a:p>
                  </a:txBody>
                  <a:tcPr marL="24701" marR="24701" marT="14821" marB="14821">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b="1" dirty="0">
                          <a:effectLst/>
                        </a:rPr>
                        <a:t>Array containing microarray data.</a:t>
                      </a:r>
                    </a:p>
                  </a:txBody>
                  <a:tcPr marL="24701" marR="24701" marT="14821" marB="14821">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12426632"/>
                  </a:ext>
                </a:extLst>
              </a:tr>
              <a:tr h="346487">
                <a:tc>
                  <a:txBody>
                    <a:bodyPr/>
                    <a:lstStyle/>
                    <a:p>
                      <a:pPr algn="l" fontAlgn="t"/>
                      <a:r>
                        <a:rPr lang="en-US" sz="1400">
                          <a:effectLst/>
                        </a:rPr>
                        <a:t>Identifier (GDS files only)</a:t>
                      </a:r>
                    </a:p>
                  </a:txBody>
                  <a:tcPr marL="24701" marR="24701" marT="14821" marB="14821">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Cell array containing probe IDs.</a:t>
                      </a:r>
                    </a:p>
                  </a:txBody>
                  <a:tcPr marL="24701" marR="24701" marT="14821" marB="14821">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78779081"/>
                  </a:ext>
                </a:extLst>
              </a:tr>
              <a:tr h="346487">
                <a:tc>
                  <a:txBody>
                    <a:bodyPr/>
                    <a:lstStyle/>
                    <a:p>
                      <a:pPr algn="l" fontAlgn="t"/>
                      <a:r>
                        <a:rPr lang="en-US" sz="1400">
                          <a:effectLst/>
                        </a:rPr>
                        <a:t>IDRef (GDS files only)</a:t>
                      </a:r>
                    </a:p>
                  </a:txBody>
                  <a:tcPr marL="24701" marR="24701" marT="14821" marB="14821">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dirty="0">
                          <a:effectLst/>
                        </a:rPr>
                        <a:t>Cell array containing indices to probes.</a:t>
                      </a:r>
                    </a:p>
                  </a:txBody>
                  <a:tcPr marL="24701" marR="24701" marT="14821" marB="14821">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49907260"/>
                  </a:ext>
                </a:extLst>
              </a:tr>
            </a:tbl>
          </a:graphicData>
        </a:graphic>
      </p:graphicFrame>
    </p:spTree>
    <p:extLst>
      <p:ext uri="{BB962C8B-B14F-4D97-AF65-F5344CB8AC3E}">
        <p14:creationId xmlns:p14="http://schemas.microsoft.com/office/powerpoint/2010/main" val="146706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A958A-4FEC-4141-9084-62C6398CCE04}"/>
              </a:ext>
            </a:extLst>
          </p:cNvPr>
          <p:cNvSpPr>
            <a:spLocks noGrp="1"/>
          </p:cNvSpPr>
          <p:nvPr>
            <p:ph type="sldNum" sz="quarter" idx="12"/>
          </p:nvPr>
        </p:nvSpPr>
        <p:spPr/>
        <p:txBody>
          <a:bodyPr/>
          <a:lstStyle/>
          <a:p>
            <a:fld id="{4E0133B9-DDBD-6D43-87A1-82E644544EDF}" type="slidenum">
              <a:rPr lang="en-US" smtClean="0"/>
              <a:pPr/>
              <a:t>2</a:t>
            </a:fld>
            <a:endParaRPr lang="en-US" dirty="0"/>
          </a:p>
        </p:txBody>
      </p:sp>
      <p:sp>
        <p:nvSpPr>
          <p:cNvPr id="3" name="Rectangle 2">
            <a:extLst>
              <a:ext uri="{FF2B5EF4-FFF2-40B4-BE49-F238E27FC236}">
                <a16:creationId xmlns:a16="http://schemas.microsoft.com/office/drawing/2014/main" id="{351BB221-001A-42E3-98F1-4FA6EE4DFF01}"/>
              </a:ext>
            </a:extLst>
          </p:cNvPr>
          <p:cNvSpPr/>
          <p:nvPr/>
        </p:nvSpPr>
        <p:spPr>
          <a:xfrm>
            <a:off x="1064150" y="963317"/>
            <a:ext cx="9628742" cy="646331"/>
          </a:xfrm>
          <a:prstGeom prst="rect">
            <a:avLst/>
          </a:prstGeom>
        </p:spPr>
        <p:txBody>
          <a:bodyPr wrap="square">
            <a:spAutoFit/>
          </a:bodyPr>
          <a:lstStyle/>
          <a:p>
            <a:pPr marL="285750" indent="-285750">
              <a:buFont typeface="Arial" panose="020B0604020202020204" pitchFamily="34" charset="0"/>
              <a:buChar char="•"/>
            </a:pPr>
            <a:r>
              <a:rPr lang="en-US" b="1" dirty="0">
                <a:solidFill>
                  <a:srgbClr val="2B2A2A"/>
                </a:solidFill>
                <a:latin typeface="Open Sans"/>
              </a:rPr>
              <a:t>Which genes are differentially expressed in the two tissue type populations</a:t>
            </a:r>
          </a:p>
          <a:p>
            <a:pPr marL="285750" indent="-285750">
              <a:buFont typeface="Arial" panose="020B0604020202020204" pitchFamily="34" charset="0"/>
              <a:buChar char="•"/>
            </a:pPr>
            <a:r>
              <a:rPr lang="en-US" b="1" dirty="0">
                <a:solidFill>
                  <a:srgbClr val="2B2A2A"/>
                </a:solidFill>
                <a:latin typeface="Open Sans"/>
              </a:rPr>
              <a:t>Which genes are differentially expressed normal tissue and disease tissue</a:t>
            </a:r>
          </a:p>
        </p:txBody>
      </p:sp>
      <p:sp>
        <p:nvSpPr>
          <p:cNvPr id="4" name="Rectangle 3">
            <a:extLst>
              <a:ext uri="{FF2B5EF4-FFF2-40B4-BE49-F238E27FC236}">
                <a16:creationId xmlns:a16="http://schemas.microsoft.com/office/drawing/2014/main" id="{40B90933-9BEF-498F-9576-B12366B626D1}"/>
              </a:ext>
            </a:extLst>
          </p:cNvPr>
          <p:cNvSpPr/>
          <p:nvPr/>
        </p:nvSpPr>
        <p:spPr>
          <a:xfrm>
            <a:off x="2751252" y="181299"/>
            <a:ext cx="5886611" cy="584775"/>
          </a:xfrm>
          <a:prstGeom prst="rect">
            <a:avLst/>
          </a:prstGeom>
        </p:spPr>
        <p:txBody>
          <a:bodyPr wrap="none">
            <a:spAutoFit/>
          </a:bodyPr>
          <a:lstStyle/>
          <a:p>
            <a:r>
              <a:rPr lang="en-US" sz="3200" dirty="0">
                <a:solidFill>
                  <a:srgbClr val="0070C0"/>
                </a:solidFill>
              </a:rPr>
              <a:t>Differential gene expression (DGE)</a:t>
            </a:r>
          </a:p>
        </p:txBody>
      </p:sp>
      <p:pic>
        <p:nvPicPr>
          <p:cNvPr id="1026" name="Picture 2" descr="Image result for differential gene expression">
            <a:extLst>
              <a:ext uri="{FF2B5EF4-FFF2-40B4-BE49-F238E27FC236}">
                <a16:creationId xmlns:a16="http://schemas.microsoft.com/office/drawing/2014/main" id="{879A6DE6-01AD-4305-8AF6-7A494EECF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172" y="1972640"/>
            <a:ext cx="6468698" cy="456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4317" y="86066"/>
            <a:ext cx="6963125" cy="584775"/>
          </a:xfrm>
          <a:prstGeom prst="rect">
            <a:avLst/>
          </a:prstGeom>
        </p:spPr>
        <p:txBody>
          <a:bodyPr wrap="none">
            <a:spAutoFit/>
          </a:bodyPr>
          <a:lstStyle/>
          <a:p>
            <a:r>
              <a:rPr lang="en-US" sz="3200" b="1" dirty="0"/>
              <a:t>GSE: Data Structures After Downloading</a:t>
            </a:r>
          </a:p>
        </p:txBody>
      </p:sp>
      <p:pic>
        <p:nvPicPr>
          <p:cNvPr id="5" name="Picture 4"/>
          <p:cNvPicPr>
            <a:picLocks noChangeAspect="1"/>
          </p:cNvPicPr>
          <p:nvPr/>
        </p:nvPicPr>
        <p:blipFill>
          <a:blip r:embed="rId2"/>
          <a:stretch>
            <a:fillRect/>
          </a:stretch>
        </p:blipFill>
        <p:spPr>
          <a:xfrm>
            <a:off x="294864" y="2147829"/>
            <a:ext cx="2667000" cy="1266825"/>
          </a:xfrm>
          <a:prstGeom prst="rect">
            <a:avLst/>
          </a:prstGeom>
        </p:spPr>
      </p:pic>
      <p:pic>
        <p:nvPicPr>
          <p:cNvPr id="6" name="Picture 5"/>
          <p:cNvPicPr>
            <a:picLocks noChangeAspect="1"/>
          </p:cNvPicPr>
          <p:nvPr/>
        </p:nvPicPr>
        <p:blipFill>
          <a:blip r:embed="rId3"/>
          <a:stretch>
            <a:fillRect/>
          </a:stretch>
        </p:blipFill>
        <p:spPr>
          <a:xfrm>
            <a:off x="3739416" y="915380"/>
            <a:ext cx="4352925" cy="733425"/>
          </a:xfrm>
          <a:prstGeom prst="rect">
            <a:avLst/>
          </a:prstGeom>
        </p:spPr>
      </p:pic>
      <p:grpSp>
        <p:nvGrpSpPr>
          <p:cNvPr id="8" name="Group 7"/>
          <p:cNvGrpSpPr/>
          <p:nvPr/>
        </p:nvGrpSpPr>
        <p:grpSpPr>
          <a:xfrm>
            <a:off x="294864" y="4793802"/>
            <a:ext cx="12175131" cy="1964880"/>
            <a:chOff x="294864" y="4680786"/>
            <a:chExt cx="12175131" cy="1964880"/>
          </a:xfrm>
        </p:grpSpPr>
        <p:pic>
          <p:nvPicPr>
            <p:cNvPr id="2" name="Picture 1"/>
            <p:cNvPicPr>
              <a:picLocks noChangeAspect="1"/>
            </p:cNvPicPr>
            <p:nvPr/>
          </p:nvPicPr>
          <p:blipFill>
            <a:blip r:embed="rId4"/>
            <a:stretch>
              <a:fillRect/>
            </a:stretch>
          </p:blipFill>
          <p:spPr>
            <a:xfrm>
              <a:off x="710292" y="4769241"/>
              <a:ext cx="3448050" cy="1876425"/>
            </a:xfrm>
            <a:prstGeom prst="rect">
              <a:avLst/>
            </a:prstGeom>
          </p:spPr>
        </p:pic>
        <p:pic>
          <p:nvPicPr>
            <p:cNvPr id="4" name="Picture 3"/>
            <p:cNvPicPr>
              <a:picLocks noChangeAspect="1"/>
            </p:cNvPicPr>
            <p:nvPr/>
          </p:nvPicPr>
          <p:blipFill>
            <a:blip r:embed="rId5"/>
            <a:stretch>
              <a:fillRect/>
            </a:stretch>
          </p:blipFill>
          <p:spPr>
            <a:xfrm>
              <a:off x="4573770" y="5016891"/>
              <a:ext cx="7896225" cy="1628775"/>
            </a:xfrm>
            <a:prstGeom prst="rect">
              <a:avLst/>
            </a:prstGeom>
          </p:spPr>
        </p:pic>
        <p:sp>
          <p:nvSpPr>
            <p:cNvPr id="7" name="TextBox 6"/>
            <p:cNvSpPr txBox="1"/>
            <p:nvPr/>
          </p:nvSpPr>
          <p:spPr>
            <a:xfrm>
              <a:off x="294864" y="4680786"/>
              <a:ext cx="421910" cy="369332"/>
            </a:xfrm>
            <a:prstGeom prst="rect">
              <a:avLst/>
            </a:prstGeom>
            <a:noFill/>
          </p:spPr>
          <p:txBody>
            <a:bodyPr wrap="none" rtlCol="0">
              <a:spAutoFit/>
            </a:bodyPr>
            <a:lstStyle/>
            <a:p>
              <a:r>
                <a:rPr lang="en-US" dirty="0"/>
                <a:t>d=</a:t>
              </a:r>
            </a:p>
          </p:txBody>
        </p:sp>
      </p:grpSp>
      <p:sp>
        <p:nvSpPr>
          <p:cNvPr id="9" name="Rectangle 8"/>
          <p:cNvSpPr/>
          <p:nvPr/>
        </p:nvSpPr>
        <p:spPr>
          <a:xfrm>
            <a:off x="215757" y="3913677"/>
            <a:ext cx="11652269" cy="646331"/>
          </a:xfrm>
          <a:prstGeom prst="rect">
            <a:avLst/>
          </a:prstGeom>
        </p:spPr>
        <p:txBody>
          <a:bodyPr wrap="square">
            <a:spAutoFit/>
          </a:bodyPr>
          <a:lstStyle/>
          <a:p>
            <a:r>
              <a:rPr lang="en-US" b="1" dirty="0" err="1">
                <a:latin typeface="Courier"/>
              </a:rPr>
              <a:t>Gse.data</a:t>
            </a:r>
            <a:r>
              <a:rPr lang="en-US" b="1" dirty="0">
                <a:latin typeface="Courier"/>
              </a:rPr>
              <a:t>. </a:t>
            </a:r>
            <a:r>
              <a:rPr lang="en-US" b="1" dirty="0" err="1">
                <a:latin typeface="Courier"/>
              </a:rPr>
              <a:t>DataMatrix</a:t>
            </a:r>
            <a:r>
              <a:rPr lang="en-US" b="1" dirty="0">
                <a:latin typeface="Courier"/>
              </a:rPr>
              <a:t> object, similar to a </a:t>
            </a:r>
            <a:r>
              <a:rPr lang="en-US" b="1" dirty="0" err="1">
                <a:latin typeface="Courier"/>
              </a:rPr>
              <a:t>Matlab</a:t>
            </a:r>
            <a:r>
              <a:rPr lang="en-US" b="1" dirty="0">
                <a:latin typeface="Courier"/>
              </a:rPr>
              <a:t> table but with row and column names</a:t>
            </a:r>
          </a:p>
          <a:p>
            <a:r>
              <a:rPr lang="en-US" b="1" dirty="0">
                <a:latin typeface="Courier"/>
              </a:rPr>
              <a:t>You need to follow the rules of </a:t>
            </a:r>
            <a:r>
              <a:rPr lang="en-US" b="1" dirty="0" err="1">
                <a:latin typeface="Courier"/>
              </a:rPr>
              <a:t>DataMatrix</a:t>
            </a:r>
            <a:r>
              <a:rPr lang="en-US" b="1" dirty="0">
                <a:latin typeface="Courier"/>
              </a:rPr>
              <a:t> object</a:t>
            </a:r>
          </a:p>
        </p:txBody>
      </p:sp>
      <p:cxnSp>
        <p:nvCxnSpPr>
          <p:cNvPr id="11" name="Straight Arrow Connector 10"/>
          <p:cNvCxnSpPr/>
          <p:nvPr/>
        </p:nvCxnSpPr>
        <p:spPr>
          <a:xfrm flipH="1">
            <a:off x="6760396" y="4900773"/>
            <a:ext cx="904125" cy="5342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64521" y="4646008"/>
            <a:ext cx="585417" cy="369332"/>
          </a:xfrm>
          <a:prstGeom prst="rect">
            <a:avLst/>
          </a:prstGeom>
          <a:noFill/>
        </p:spPr>
        <p:txBody>
          <a:bodyPr wrap="none" rtlCol="0">
            <a:spAutoFit/>
          </a:bodyPr>
          <a:lstStyle/>
          <a:p>
            <a:r>
              <a:rPr lang="en-US" dirty="0"/>
              <a:t>log2</a:t>
            </a:r>
          </a:p>
        </p:txBody>
      </p:sp>
    </p:spTree>
    <p:extLst>
      <p:ext uri="{BB962C8B-B14F-4D97-AF65-F5344CB8AC3E}">
        <p14:creationId xmlns:p14="http://schemas.microsoft.com/office/powerpoint/2010/main" val="367567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0325" y="4862406"/>
            <a:ext cx="8791575" cy="1571625"/>
          </a:xfrm>
          <a:prstGeom prst="rect">
            <a:avLst/>
          </a:prstGeom>
        </p:spPr>
      </p:pic>
      <p:sp>
        <p:nvSpPr>
          <p:cNvPr id="3" name="Rectangle 2"/>
          <p:cNvSpPr/>
          <p:nvPr/>
        </p:nvSpPr>
        <p:spPr>
          <a:xfrm>
            <a:off x="2280205" y="3969698"/>
            <a:ext cx="7164141" cy="584775"/>
          </a:xfrm>
          <a:prstGeom prst="rect">
            <a:avLst/>
          </a:prstGeom>
        </p:spPr>
        <p:txBody>
          <a:bodyPr wrap="none">
            <a:spAutoFit/>
          </a:bodyPr>
          <a:lstStyle/>
          <a:p>
            <a:r>
              <a:rPr lang="en-US" sz="3200" b="1" dirty="0"/>
              <a:t>d: after changing column and row names</a:t>
            </a:r>
          </a:p>
        </p:txBody>
      </p:sp>
      <p:pic>
        <p:nvPicPr>
          <p:cNvPr id="4" name="Picture 3"/>
          <p:cNvPicPr>
            <a:picLocks noChangeAspect="1"/>
          </p:cNvPicPr>
          <p:nvPr/>
        </p:nvPicPr>
        <p:blipFill>
          <a:blip r:embed="rId3"/>
          <a:stretch>
            <a:fillRect/>
          </a:stretch>
        </p:blipFill>
        <p:spPr>
          <a:xfrm>
            <a:off x="134859" y="881295"/>
            <a:ext cx="11906453" cy="1223516"/>
          </a:xfrm>
          <a:prstGeom prst="rect">
            <a:avLst/>
          </a:prstGeom>
        </p:spPr>
      </p:pic>
      <p:pic>
        <p:nvPicPr>
          <p:cNvPr id="5" name="Picture 4"/>
          <p:cNvPicPr>
            <a:picLocks noChangeAspect="1"/>
          </p:cNvPicPr>
          <p:nvPr/>
        </p:nvPicPr>
        <p:blipFill>
          <a:blip r:embed="rId4"/>
          <a:stretch>
            <a:fillRect/>
          </a:stretch>
        </p:blipFill>
        <p:spPr>
          <a:xfrm>
            <a:off x="134859" y="2412744"/>
            <a:ext cx="11919531" cy="1093371"/>
          </a:xfrm>
          <a:prstGeom prst="rect">
            <a:avLst/>
          </a:prstGeom>
        </p:spPr>
      </p:pic>
    </p:spTree>
    <p:extLst>
      <p:ext uri="{BB962C8B-B14F-4D97-AF65-F5344CB8AC3E}">
        <p14:creationId xmlns:p14="http://schemas.microsoft.com/office/powerpoint/2010/main" val="233335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152" y="597142"/>
            <a:ext cx="11442682" cy="2246769"/>
          </a:xfrm>
          <a:prstGeom prst="rect">
            <a:avLst/>
          </a:prstGeom>
        </p:spPr>
        <p:txBody>
          <a:bodyPr wrap="square">
            <a:spAutoFit/>
          </a:bodyPr>
          <a:lstStyle/>
          <a:p>
            <a:pPr marL="571500" indent="-571500">
              <a:buFont typeface="Arial" panose="020B0604020202020204" pitchFamily="34" charset="0"/>
              <a:buChar char="•"/>
            </a:pPr>
            <a:r>
              <a:rPr lang="en-US" sz="2800" dirty="0"/>
              <a:t>Clustering: segregate data points with similar traits and assign them into </a:t>
            </a:r>
            <a:r>
              <a:rPr lang="en-US" sz="2800" b="1" dirty="0"/>
              <a:t>clusters</a:t>
            </a:r>
            <a:endParaRPr lang="en-US" sz="2800" dirty="0"/>
          </a:p>
          <a:p>
            <a:pPr marL="571500" indent="-571500">
              <a:buFont typeface="Arial" panose="020B0604020202020204" pitchFamily="34" charset="0"/>
              <a:buChar char="•"/>
            </a:pPr>
            <a:r>
              <a:rPr lang="en-US" sz="2800" dirty="0"/>
              <a:t>Hierarchical Clustering (no pre-specified  number of clusters)</a:t>
            </a:r>
          </a:p>
          <a:p>
            <a:pPr marL="571500" indent="-571500">
              <a:buFont typeface="Arial" panose="020B0604020202020204" pitchFamily="34" charset="0"/>
              <a:buChar char="•"/>
            </a:pPr>
            <a:r>
              <a:rPr lang="en-US" sz="2800" dirty="0"/>
              <a:t>K-means Clustering (pre-specified  number of clusters)</a:t>
            </a:r>
          </a:p>
          <a:p>
            <a:pPr marL="571500" indent="-571500">
              <a:buFont typeface="Arial" panose="020B0604020202020204" pitchFamily="34" charset="0"/>
              <a:buChar char="•"/>
            </a:pPr>
            <a:r>
              <a:rPr lang="en-US" sz="2800" dirty="0"/>
              <a:t>Principal Component Analysis (PCA)</a:t>
            </a:r>
          </a:p>
        </p:txBody>
      </p:sp>
      <p:sp>
        <p:nvSpPr>
          <p:cNvPr id="3" name="Rectangle 2"/>
          <p:cNvSpPr/>
          <p:nvPr/>
        </p:nvSpPr>
        <p:spPr>
          <a:xfrm>
            <a:off x="2336569" y="0"/>
            <a:ext cx="7545848" cy="707886"/>
          </a:xfrm>
          <a:prstGeom prst="rect">
            <a:avLst/>
          </a:prstGeom>
        </p:spPr>
        <p:txBody>
          <a:bodyPr wrap="none">
            <a:spAutoFit/>
          </a:bodyPr>
          <a:lstStyle/>
          <a:p>
            <a:r>
              <a:rPr lang="en-US" sz="4000" dirty="0"/>
              <a:t>Gene expression statistical analysis </a:t>
            </a:r>
          </a:p>
        </p:txBody>
      </p:sp>
      <p:pic>
        <p:nvPicPr>
          <p:cNvPr id="4" name="Picture 3"/>
          <p:cNvPicPr>
            <a:picLocks noChangeAspect="1"/>
          </p:cNvPicPr>
          <p:nvPr/>
        </p:nvPicPr>
        <p:blipFill>
          <a:blip r:embed="rId2"/>
          <a:stretch>
            <a:fillRect/>
          </a:stretch>
        </p:blipFill>
        <p:spPr>
          <a:xfrm>
            <a:off x="602557" y="2987965"/>
            <a:ext cx="5920053" cy="3721307"/>
          </a:xfrm>
          <a:prstGeom prst="rect">
            <a:avLst/>
          </a:prstGeom>
        </p:spPr>
      </p:pic>
      <p:pic>
        <p:nvPicPr>
          <p:cNvPr id="5" name="Picture 4"/>
          <p:cNvPicPr>
            <a:picLocks noChangeAspect="1"/>
          </p:cNvPicPr>
          <p:nvPr/>
        </p:nvPicPr>
        <p:blipFill>
          <a:blip r:embed="rId3"/>
          <a:stretch>
            <a:fillRect/>
          </a:stretch>
        </p:blipFill>
        <p:spPr>
          <a:xfrm>
            <a:off x="7339454" y="2987965"/>
            <a:ext cx="4314426" cy="3607008"/>
          </a:xfrm>
          <a:prstGeom prst="rect">
            <a:avLst/>
          </a:prstGeom>
        </p:spPr>
      </p:pic>
    </p:spTree>
    <p:extLst>
      <p:ext uri="{BB962C8B-B14F-4D97-AF65-F5344CB8AC3E}">
        <p14:creationId xmlns:p14="http://schemas.microsoft.com/office/powerpoint/2010/main" val="676086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76695" y="22876"/>
            <a:ext cx="7230890" cy="954107"/>
          </a:xfrm>
          <a:prstGeom prst="rect">
            <a:avLst/>
          </a:prstGeom>
        </p:spPr>
        <p:txBody>
          <a:bodyPr wrap="none">
            <a:spAutoFit/>
          </a:bodyPr>
          <a:lstStyle/>
          <a:p>
            <a:pPr algn="ctr"/>
            <a:r>
              <a:rPr lang="en-US" sz="3600" b="1" spc="-15" dirty="0">
                <a:latin typeface="Times New Roman"/>
                <a:cs typeface="Times New Roman"/>
              </a:rPr>
              <a:t>Hiera</a:t>
            </a:r>
            <a:r>
              <a:rPr lang="en-US" sz="3600" b="1" spc="-70" dirty="0">
                <a:latin typeface="Times New Roman"/>
                <a:cs typeface="Times New Roman"/>
              </a:rPr>
              <a:t>r</a:t>
            </a:r>
            <a:r>
              <a:rPr lang="en-US" sz="3600" b="1" spc="-15" dirty="0">
                <a:latin typeface="Times New Roman"/>
                <a:cs typeface="Times New Roman"/>
              </a:rPr>
              <a:t>chical</a:t>
            </a:r>
            <a:r>
              <a:rPr lang="en-US" sz="3600" b="1" dirty="0">
                <a:latin typeface="Times New Roman"/>
                <a:cs typeface="Times New Roman"/>
              </a:rPr>
              <a:t> Clustering</a:t>
            </a:r>
          </a:p>
          <a:p>
            <a:pPr algn="ctr"/>
            <a:r>
              <a:rPr lang="en-US" sz="2000" dirty="0"/>
              <a:t>An algorithm that groups similar objects into groups called </a:t>
            </a:r>
            <a:r>
              <a:rPr lang="en-US" sz="2000" b="1" dirty="0"/>
              <a:t>clusters</a:t>
            </a:r>
            <a:r>
              <a:rPr lang="en-US" sz="2000" dirty="0"/>
              <a:t> </a:t>
            </a:r>
          </a:p>
        </p:txBody>
      </p:sp>
      <p:pic>
        <p:nvPicPr>
          <p:cNvPr id="4" name="Picture 3"/>
          <p:cNvPicPr>
            <a:picLocks noChangeAspect="1"/>
          </p:cNvPicPr>
          <p:nvPr/>
        </p:nvPicPr>
        <p:blipFill>
          <a:blip r:embed="rId2"/>
          <a:stretch>
            <a:fillRect/>
          </a:stretch>
        </p:blipFill>
        <p:spPr>
          <a:xfrm>
            <a:off x="1203960" y="1314000"/>
            <a:ext cx="8976360" cy="4109431"/>
          </a:xfrm>
          <a:prstGeom prst="rect">
            <a:avLst/>
          </a:prstGeom>
        </p:spPr>
      </p:pic>
      <p:sp>
        <p:nvSpPr>
          <p:cNvPr id="2" name="Rectangle 1"/>
          <p:cNvSpPr/>
          <p:nvPr/>
        </p:nvSpPr>
        <p:spPr>
          <a:xfrm>
            <a:off x="1231461" y="5478432"/>
            <a:ext cx="9494520" cy="1200329"/>
          </a:xfrm>
          <a:prstGeom prst="rect">
            <a:avLst/>
          </a:prstGeom>
        </p:spPr>
        <p:txBody>
          <a:bodyPr wrap="square">
            <a:spAutoFit/>
          </a:bodyPr>
          <a:lstStyle/>
          <a:p>
            <a:pPr>
              <a:buFont typeface="Arial" panose="020B0604020202020204" pitchFamily="34" charset="0"/>
              <a:buChar char="•"/>
            </a:pPr>
            <a:r>
              <a:rPr lang="en-US" dirty="0">
                <a:solidFill>
                  <a:srgbClr val="202122"/>
                </a:solidFill>
                <a:latin typeface="Arial" panose="020B0604020202020204" pitchFamily="34" charset="0"/>
              </a:rPr>
              <a:t>Agglomerative: This is a "bottom-up" approach: each data point starts in its own cluster, and pairs of clusters are merged as one moves up the hierarchy.</a:t>
            </a:r>
          </a:p>
          <a:p>
            <a:pPr>
              <a:buFont typeface="Arial" panose="020B0604020202020204" pitchFamily="34" charset="0"/>
              <a:buChar char="•"/>
            </a:pPr>
            <a:r>
              <a:rPr lang="en-US" dirty="0">
                <a:solidFill>
                  <a:srgbClr val="202122"/>
                </a:solidFill>
                <a:latin typeface="Arial" panose="020B0604020202020204" pitchFamily="34" charset="0"/>
              </a:rPr>
              <a:t>Divisive: This is a "top-down" approach: all data points start in one cluster, and splits are performed recursively as one moves down the hierarchy</a:t>
            </a:r>
          </a:p>
        </p:txBody>
      </p:sp>
    </p:spTree>
    <p:extLst>
      <p:ext uri="{BB962C8B-B14F-4D97-AF65-F5344CB8AC3E}">
        <p14:creationId xmlns:p14="http://schemas.microsoft.com/office/powerpoint/2010/main" val="1231961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0278" y="348011"/>
            <a:ext cx="7724807" cy="1200329"/>
          </a:xfrm>
          <a:prstGeom prst="rect">
            <a:avLst/>
          </a:prstGeom>
        </p:spPr>
        <p:txBody>
          <a:bodyPr wrap="none">
            <a:spAutoFit/>
          </a:bodyPr>
          <a:lstStyle/>
          <a:p>
            <a:r>
              <a:rPr lang="en-US" sz="3600" dirty="0">
                <a:cs typeface="Times New Roman"/>
              </a:rPr>
              <a:t>An Example of </a:t>
            </a:r>
            <a:r>
              <a:rPr lang="en-US" dirty="0"/>
              <a:t> </a:t>
            </a:r>
            <a:r>
              <a:rPr lang="en-US" sz="3600" dirty="0"/>
              <a:t>Agglomerative </a:t>
            </a:r>
            <a:r>
              <a:rPr lang="en-US" sz="3600" dirty="0">
                <a:cs typeface="Times New Roman"/>
              </a:rPr>
              <a:t>Clustering</a:t>
            </a:r>
          </a:p>
          <a:p>
            <a:r>
              <a:rPr lang="en-US" sz="3600" dirty="0"/>
              <a:t> </a:t>
            </a:r>
          </a:p>
        </p:txBody>
      </p:sp>
      <p:sp>
        <p:nvSpPr>
          <p:cNvPr id="6" name="Rectangle 5"/>
          <p:cNvSpPr/>
          <p:nvPr/>
        </p:nvSpPr>
        <p:spPr>
          <a:xfrm>
            <a:off x="396322" y="1466454"/>
            <a:ext cx="10569039" cy="4401205"/>
          </a:xfrm>
          <a:prstGeom prst="rect">
            <a:avLst/>
          </a:prstGeom>
        </p:spPr>
        <p:txBody>
          <a:bodyPr wrap="square">
            <a:spAutoFit/>
          </a:bodyPr>
          <a:lstStyle/>
          <a:p>
            <a:pPr marL="514350" indent="-514350">
              <a:buFont typeface="+mj-lt"/>
              <a:buAutoNum type="arabicPeriod"/>
            </a:pPr>
            <a:r>
              <a:rPr lang="en-US" sz="2800" dirty="0"/>
              <a:t>Start by assigning each item to its own cluster, so that if you have N items, you now have N clusters, each containing just one item. Let the distances (similarities) between the clusters equal the distances (similarities) between the items they contain.</a:t>
            </a:r>
          </a:p>
          <a:p>
            <a:pPr marL="514350" indent="-514350">
              <a:buFont typeface="+mj-lt"/>
              <a:buAutoNum type="arabicPeriod"/>
            </a:pPr>
            <a:r>
              <a:rPr lang="en-US" sz="2800" dirty="0"/>
              <a:t>Find the closest (most similar) pair of clusters and merge them into a single cluster, so that now you have one less cluster.</a:t>
            </a:r>
          </a:p>
          <a:p>
            <a:pPr marL="514350" indent="-514350">
              <a:buFont typeface="+mj-lt"/>
              <a:buAutoNum type="arabicPeriod"/>
            </a:pPr>
            <a:r>
              <a:rPr lang="en-US" sz="2800" dirty="0"/>
              <a:t>Compute distances (similarities) between the new cluster and each of the old clusters.</a:t>
            </a:r>
          </a:p>
          <a:p>
            <a:pPr marL="514350" indent="-514350">
              <a:buFont typeface="+mj-lt"/>
              <a:buAutoNum type="arabicPeriod"/>
            </a:pPr>
            <a:r>
              <a:rPr lang="en-US" sz="2800" dirty="0"/>
              <a:t>Repeat steps 2 and 3 until all items are clustered into a single cluster of size N.</a:t>
            </a:r>
          </a:p>
        </p:txBody>
      </p:sp>
    </p:spTree>
    <p:extLst>
      <p:ext uri="{BB962C8B-B14F-4D97-AF65-F5344CB8AC3E}">
        <p14:creationId xmlns:p14="http://schemas.microsoft.com/office/powerpoint/2010/main" val="3795796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864633345"/>
              </p:ext>
            </p:extLst>
          </p:nvPr>
        </p:nvGraphicFramePr>
        <p:xfrm>
          <a:off x="895128" y="1612465"/>
          <a:ext cx="10291426" cy="4443949"/>
        </p:xfrm>
        <a:graphic>
          <a:graphicData uri="http://schemas.openxmlformats.org/drawingml/2006/table">
            <a:tbl>
              <a:tblPr firstRow="1" bandRow="1">
                <a:tableStyleId>{2D5ABB26-0587-4C30-8999-92F81FD0307C}</a:tableStyleId>
              </a:tblPr>
              <a:tblGrid>
                <a:gridCol w="1032369">
                  <a:extLst>
                    <a:ext uri="{9D8B030D-6E8A-4147-A177-3AD203B41FA5}">
                      <a16:colId xmlns:a16="http://schemas.microsoft.com/office/drawing/2014/main" val="20000"/>
                    </a:ext>
                  </a:extLst>
                </a:gridCol>
                <a:gridCol w="1016238">
                  <a:extLst>
                    <a:ext uri="{9D8B030D-6E8A-4147-A177-3AD203B41FA5}">
                      <a16:colId xmlns:a16="http://schemas.microsoft.com/office/drawing/2014/main" val="20001"/>
                    </a:ext>
                  </a:extLst>
                </a:gridCol>
                <a:gridCol w="1016238">
                  <a:extLst>
                    <a:ext uri="{9D8B030D-6E8A-4147-A177-3AD203B41FA5}">
                      <a16:colId xmlns:a16="http://schemas.microsoft.com/office/drawing/2014/main" val="20002"/>
                    </a:ext>
                  </a:extLst>
                </a:gridCol>
                <a:gridCol w="1016238">
                  <a:extLst>
                    <a:ext uri="{9D8B030D-6E8A-4147-A177-3AD203B41FA5}">
                      <a16:colId xmlns:a16="http://schemas.microsoft.com/office/drawing/2014/main" val="20003"/>
                    </a:ext>
                  </a:extLst>
                </a:gridCol>
                <a:gridCol w="1016238">
                  <a:extLst>
                    <a:ext uri="{9D8B030D-6E8A-4147-A177-3AD203B41FA5}">
                      <a16:colId xmlns:a16="http://schemas.microsoft.com/office/drawing/2014/main" val="20004"/>
                    </a:ext>
                  </a:extLst>
                </a:gridCol>
                <a:gridCol w="1016238">
                  <a:extLst>
                    <a:ext uri="{9D8B030D-6E8A-4147-A177-3AD203B41FA5}">
                      <a16:colId xmlns:a16="http://schemas.microsoft.com/office/drawing/2014/main" val="20005"/>
                    </a:ext>
                  </a:extLst>
                </a:gridCol>
                <a:gridCol w="1016238">
                  <a:extLst>
                    <a:ext uri="{9D8B030D-6E8A-4147-A177-3AD203B41FA5}">
                      <a16:colId xmlns:a16="http://schemas.microsoft.com/office/drawing/2014/main" val="20006"/>
                    </a:ext>
                  </a:extLst>
                </a:gridCol>
                <a:gridCol w="1016238">
                  <a:extLst>
                    <a:ext uri="{9D8B030D-6E8A-4147-A177-3AD203B41FA5}">
                      <a16:colId xmlns:a16="http://schemas.microsoft.com/office/drawing/2014/main" val="20007"/>
                    </a:ext>
                  </a:extLst>
                </a:gridCol>
                <a:gridCol w="1016238">
                  <a:extLst>
                    <a:ext uri="{9D8B030D-6E8A-4147-A177-3AD203B41FA5}">
                      <a16:colId xmlns:a16="http://schemas.microsoft.com/office/drawing/2014/main" val="20008"/>
                    </a:ext>
                  </a:extLst>
                </a:gridCol>
                <a:gridCol w="1129153">
                  <a:extLst>
                    <a:ext uri="{9D8B030D-6E8A-4147-A177-3AD203B41FA5}">
                      <a16:colId xmlns:a16="http://schemas.microsoft.com/office/drawing/2014/main" val="20009"/>
                    </a:ext>
                  </a:extLst>
                </a:gridCol>
              </a:tblGrid>
              <a:tr h="525466">
                <a:tc>
                  <a:txBody>
                    <a:bodyPr/>
                    <a:lstStyle/>
                    <a:p>
                      <a:endParaRPr sz="2400" dirty="0">
                        <a:latin typeface="Times New Roman"/>
                        <a:cs typeface="Times New Roman"/>
                      </a:endParaRP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150495">
                        <a:lnSpc>
                          <a:spcPct val="100000"/>
                        </a:lnSpc>
                      </a:pPr>
                      <a:r>
                        <a:rPr sz="2400" dirty="0">
                          <a:latin typeface="Times New Roman"/>
                          <a:cs typeface="Times New Roman"/>
                        </a:rPr>
                        <a:t>BOS</a:t>
                      </a: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6690">
                        <a:lnSpc>
                          <a:spcPct val="100000"/>
                        </a:lnSpc>
                      </a:pPr>
                      <a:r>
                        <a:rPr sz="2400" dirty="0">
                          <a:latin typeface="Times New Roman"/>
                          <a:cs typeface="Times New Roman"/>
                        </a:rPr>
                        <a:t>NY</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90500">
                        <a:lnSpc>
                          <a:spcPct val="100000"/>
                        </a:lnSpc>
                      </a:pPr>
                      <a:r>
                        <a:rPr sz="2400" dirty="0">
                          <a:latin typeface="Times New Roman"/>
                          <a:cs typeface="Times New Roman"/>
                        </a:rPr>
                        <a:t>DC</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0495">
                        <a:lnSpc>
                          <a:spcPct val="100000"/>
                        </a:lnSpc>
                      </a:pPr>
                      <a:r>
                        <a:rPr sz="2400" dirty="0">
                          <a:latin typeface="Times New Roman"/>
                          <a:cs typeface="Times New Roman"/>
                        </a:rPr>
                        <a:t>MIA</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66370">
                        <a:lnSpc>
                          <a:spcPct val="100000"/>
                        </a:lnSpc>
                      </a:pPr>
                      <a:r>
                        <a:rPr sz="2400" dirty="0">
                          <a:latin typeface="Times New Roman"/>
                          <a:cs typeface="Times New Roman"/>
                        </a:rPr>
                        <a:t>CHI</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4305">
                        <a:lnSpc>
                          <a:spcPct val="100000"/>
                        </a:lnSpc>
                      </a:pPr>
                      <a:r>
                        <a:rPr sz="2400" dirty="0">
                          <a:latin typeface="Times New Roman"/>
                          <a:cs typeface="Times New Roman"/>
                        </a:rPr>
                        <a:t>SEA</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SF</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LA</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5895">
                        <a:lnSpc>
                          <a:spcPct val="100000"/>
                        </a:lnSpc>
                      </a:pPr>
                      <a:r>
                        <a:rPr sz="2400" dirty="0">
                          <a:latin typeface="Times New Roman"/>
                          <a:cs typeface="Times New Roman"/>
                        </a:rPr>
                        <a:t>DEN</a:t>
                      </a: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0"/>
                  </a:ext>
                </a:extLst>
              </a:tr>
              <a:tr h="435387">
                <a:tc>
                  <a:txBody>
                    <a:bodyPr/>
                    <a:lstStyle/>
                    <a:p>
                      <a:pPr marL="155575">
                        <a:lnSpc>
                          <a:spcPct val="100000"/>
                        </a:lnSpc>
                      </a:pPr>
                      <a:r>
                        <a:rPr sz="2400" dirty="0">
                          <a:latin typeface="Times New Roman"/>
                          <a:cs typeface="Times New Roman"/>
                        </a:rPr>
                        <a:t>BOS</a:t>
                      </a: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solidFill>
                            <a:srgbClr val="FF0000"/>
                          </a:solidFill>
                          <a:latin typeface="Times New Roman"/>
                          <a:cs typeface="Times New Roman"/>
                        </a:rPr>
                        <a:t>206</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429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1504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963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2976</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3095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2979</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9705">
                        <a:lnSpc>
                          <a:spcPct val="100000"/>
                        </a:lnSpc>
                      </a:pPr>
                      <a:r>
                        <a:rPr sz="2400" dirty="0">
                          <a:latin typeface="Times New Roman"/>
                          <a:cs typeface="Times New Roman"/>
                        </a:rPr>
                        <a:t>1949</a:t>
                      </a: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1"/>
                  </a:ext>
                </a:extLst>
              </a:tr>
              <a:tr h="435387">
                <a:tc>
                  <a:txBody>
                    <a:bodyPr/>
                    <a:lstStyle/>
                    <a:p>
                      <a:pPr marL="191135">
                        <a:lnSpc>
                          <a:spcPct val="100000"/>
                        </a:lnSpc>
                      </a:pPr>
                      <a:r>
                        <a:rPr sz="2400" dirty="0">
                          <a:latin typeface="Times New Roman"/>
                          <a:cs typeface="Times New Roman"/>
                        </a:rPr>
                        <a:t>NY</a:t>
                      </a: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solidFill>
                            <a:srgbClr val="FF0000"/>
                          </a:solidFill>
                          <a:latin typeface="Times New Roman"/>
                          <a:cs typeface="Times New Roman"/>
                        </a:rPr>
                        <a:t>206</a:t>
                      </a: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233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1308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802</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2815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2934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2786</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9705">
                        <a:lnSpc>
                          <a:spcPct val="100000"/>
                        </a:lnSpc>
                      </a:pPr>
                      <a:r>
                        <a:rPr sz="2400" dirty="0">
                          <a:latin typeface="Times New Roman"/>
                          <a:cs typeface="Times New Roman"/>
                        </a:rPr>
                        <a:t>1771</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2"/>
                  </a:ext>
                </a:extLst>
              </a:tr>
              <a:tr h="435387">
                <a:tc>
                  <a:txBody>
                    <a:bodyPr/>
                    <a:lstStyle/>
                    <a:p>
                      <a:pPr marL="194945">
                        <a:lnSpc>
                          <a:spcPct val="100000"/>
                        </a:lnSpc>
                      </a:pPr>
                      <a:r>
                        <a:rPr sz="2400" dirty="0">
                          <a:latin typeface="Times New Roman"/>
                          <a:cs typeface="Times New Roman"/>
                        </a:rPr>
                        <a:t>DC</a:t>
                      </a: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429</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233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671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2684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2799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2631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9705">
                        <a:lnSpc>
                          <a:spcPct val="100000"/>
                        </a:lnSpc>
                      </a:pPr>
                      <a:r>
                        <a:rPr sz="2400" dirty="0">
                          <a:latin typeface="Times New Roman"/>
                          <a:cs typeface="Times New Roman"/>
                        </a:rPr>
                        <a:t>1616</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3"/>
                  </a:ext>
                </a:extLst>
              </a:tr>
              <a:tr h="435387">
                <a:tc>
                  <a:txBody>
                    <a:bodyPr/>
                    <a:lstStyle/>
                    <a:p>
                      <a:pPr marL="155575">
                        <a:lnSpc>
                          <a:spcPct val="100000"/>
                        </a:lnSpc>
                      </a:pPr>
                      <a:r>
                        <a:rPr sz="2400" dirty="0">
                          <a:latin typeface="Times New Roman"/>
                          <a:cs typeface="Times New Roman"/>
                        </a:rPr>
                        <a:t>MIA</a:t>
                      </a: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1504</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1308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1329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3273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3053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9705">
                        <a:lnSpc>
                          <a:spcPct val="100000"/>
                        </a:lnSpc>
                      </a:pPr>
                      <a:r>
                        <a:rPr sz="2400" dirty="0">
                          <a:latin typeface="Times New Roman"/>
                          <a:cs typeface="Times New Roman"/>
                        </a:rPr>
                        <a:t>2037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4"/>
                  </a:ext>
                </a:extLst>
              </a:tr>
              <a:tr h="435387">
                <a:tc>
                  <a:txBody>
                    <a:bodyPr/>
                    <a:lstStyle/>
                    <a:p>
                      <a:pPr marL="171450">
                        <a:lnSpc>
                          <a:spcPct val="100000"/>
                        </a:lnSpc>
                      </a:pPr>
                      <a:r>
                        <a:rPr sz="2400" dirty="0">
                          <a:latin typeface="Times New Roman"/>
                          <a:cs typeface="Times New Roman"/>
                        </a:rPr>
                        <a:t>CHI</a:t>
                      </a: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963</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802</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671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1329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2013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2142</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996</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5"/>
                  </a:ext>
                </a:extLst>
              </a:tr>
              <a:tr h="435387">
                <a:tc>
                  <a:txBody>
                    <a:bodyPr/>
                    <a:lstStyle/>
                    <a:p>
                      <a:pPr marL="159385">
                        <a:lnSpc>
                          <a:spcPct val="100000"/>
                        </a:lnSpc>
                      </a:pPr>
                      <a:r>
                        <a:rPr sz="2400" dirty="0">
                          <a:latin typeface="Times New Roman"/>
                          <a:cs typeface="Times New Roman"/>
                        </a:rPr>
                        <a:t>SEA</a:t>
                      </a: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2976</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2815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2684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3273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6685">
                        <a:lnSpc>
                          <a:spcPct val="100000"/>
                        </a:lnSpc>
                      </a:pPr>
                      <a:r>
                        <a:rPr sz="2400" dirty="0">
                          <a:latin typeface="Times New Roman"/>
                          <a:cs typeface="Times New Roman"/>
                        </a:rPr>
                        <a:t>2013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2245">
                        <a:lnSpc>
                          <a:spcPct val="100000"/>
                        </a:lnSpc>
                      </a:pPr>
                      <a:r>
                        <a:rPr sz="2400" dirty="0">
                          <a:latin typeface="Times New Roman"/>
                          <a:cs typeface="Times New Roman"/>
                        </a:rPr>
                        <a:t>808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49225">
                        <a:lnSpc>
                          <a:spcPct val="100000"/>
                        </a:lnSpc>
                      </a:pPr>
                      <a:r>
                        <a:rPr sz="2400" spc="-45" dirty="0">
                          <a:latin typeface="Times New Roman"/>
                          <a:cs typeface="Times New Roman"/>
                        </a:rPr>
                        <a:t>1</a:t>
                      </a:r>
                      <a:r>
                        <a:rPr sz="2400" dirty="0">
                          <a:latin typeface="Times New Roman"/>
                          <a:cs typeface="Times New Roman"/>
                        </a:rPr>
                        <a:t>131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9705">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6"/>
                  </a:ext>
                </a:extLst>
              </a:tr>
              <a:tr h="435387">
                <a:tc>
                  <a:txBody>
                    <a:bodyPr/>
                    <a:lstStyle/>
                    <a:p>
                      <a:pPr algn="ctr">
                        <a:lnSpc>
                          <a:spcPct val="100000"/>
                        </a:lnSpc>
                      </a:pPr>
                      <a:r>
                        <a:rPr sz="2400" dirty="0">
                          <a:latin typeface="Times New Roman"/>
                          <a:cs typeface="Times New Roman"/>
                        </a:rPr>
                        <a:t>SF</a:t>
                      </a: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3095</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2934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2799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3053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2142</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2C2C2C"/>
                      </a:solidFill>
                      <a:prstDash val="solid"/>
                    </a:lnB>
                  </a:tcPr>
                </a:tc>
                <a:tc>
                  <a:txBody>
                    <a:bodyPr/>
                    <a:lstStyle/>
                    <a:p>
                      <a:pPr marL="182245">
                        <a:lnSpc>
                          <a:spcPct val="100000"/>
                        </a:lnSpc>
                      </a:pPr>
                      <a:r>
                        <a:rPr sz="2400" dirty="0">
                          <a:latin typeface="Times New Roman"/>
                          <a:cs typeface="Times New Roman"/>
                        </a:rPr>
                        <a:t>808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2C2C2C"/>
                      </a:solidFill>
                      <a:prstDash val="solid"/>
                    </a:lnB>
                  </a:tcPr>
                </a:tc>
                <a:tc>
                  <a:txBody>
                    <a:bodyPr/>
                    <a:lstStyle/>
                    <a:p>
                      <a:pPr marL="182245">
                        <a:lnSpc>
                          <a:spcPct val="100000"/>
                        </a:lnSpc>
                      </a:pPr>
                      <a:r>
                        <a:rPr sz="2400" dirty="0">
                          <a:latin typeface="Times New Roman"/>
                          <a:cs typeface="Times New Roman"/>
                        </a:rPr>
                        <a:t>379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2C2C2C"/>
                      </a:solidFill>
                      <a:prstDash val="solid"/>
                    </a:lnB>
                  </a:tcPr>
                </a:tc>
                <a:tc>
                  <a:txBody>
                    <a:bodyPr/>
                    <a:lstStyle/>
                    <a:p>
                      <a:pPr marL="179705">
                        <a:lnSpc>
                          <a:spcPct val="100000"/>
                        </a:lnSpc>
                      </a:pPr>
                      <a:r>
                        <a:rPr sz="2400" dirty="0">
                          <a:latin typeface="Times New Roman"/>
                          <a:cs typeface="Times New Roman"/>
                        </a:rPr>
                        <a:t>1235</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20">
                      <a:solidFill>
                        <a:srgbClr val="2C2C2C"/>
                      </a:solidFill>
                      <a:prstDash val="solid"/>
                    </a:lnB>
                  </a:tcPr>
                </a:tc>
                <a:extLst>
                  <a:ext uri="{0D108BD9-81ED-4DB2-BD59-A6C34878D82A}">
                    <a16:rowId xmlns:a16="http://schemas.microsoft.com/office/drawing/2014/main" val="10007"/>
                  </a:ext>
                </a:extLst>
              </a:tr>
              <a:tr h="435387">
                <a:tc>
                  <a:txBody>
                    <a:bodyPr/>
                    <a:lstStyle/>
                    <a:p>
                      <a:pPr algn="ctr">
                        <a:lnSpc>
                          <a:spcPct val="100000"/>
                        </a:lnSpc>
                      </a:pPr>
                      <a:r>
                        <a:rPr sz="2400" dirty="0">
                          <a:latin typeface="Times New Roman"/>
                          <a:cs typeface="Times New Roman"/>
                        </a:rPr>
                        <a:t>LA</a:t>
                      </a: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2979</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2786</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2631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46685">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49225">
                        <a:lnSpc>
                          <a:spcPct val="100000"/>
                        </a:lnSpc>
                      </a:pPr>
                      <a:r>
                        <a:rPr sz="2400" spc="-45" dirty="0">
                          <a:latin typeface="Times New Roman"/>
                          <a:cs typeface="Times New Roman"/>
                        </a:rPr>
                        <a:t>1</a:t>
                      </a:r>
                      <a:r>
                        <a:rPr sz="2400" dirty="0">
                          <a:latin typeface="Times New Roman"/>
                          <a:cs typeface="Times New Roman"/>
                        </a:rPr>
                        <a:t>131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82245">
                        <a:lnSpc>
                          <a:spcPct val="100000"/>
                        </a:lnSpc>
                      </a:pPr>
                      <a:r>
                        <a:rPr sz="2400" dirty="0">
                          <a:latin typeface="Times New Roman"/>
                          <a:cs typeface="Times New Roman"/>
                        </a:rPr>
                        <a:t>379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79705">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8"/>
                  </a:ext>
                </a:extLst>
              </a:tr>
              <a:tr h="435387">
                <a:tc>
                  <a:txBody>
                    <a:bodyPr/>
                    <a:lstStyle/>
                    <a:p>
                      <a:pPr marL="147320">
                        <a:lnSpc>
                          <a:spcPct val="100000"/>
                        </a:lnSpc>
                      </a:pPr>
                      <a:r>
                        <a:rPr sz="2400" dirty="0">
                          <a:latin typeface="Times New Roman"/>
                          <a:cs typeface="Times New Roman"/>
                        </a:rPr>
                        <a:t>DEN</a:t>
                      </a: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20">
                      <a:solidFill>
                        <a:srgbClr val="808080"/>
                      </a:solidFill>
                      <a:prstDash val="solid"/>
                    </a:lnB>
                  </a:tcPr>
                </a:tc>
                <a:tc>
                  <a:txBody>
                    <a:bodyPr/>
                    <a:lstStyle/>
                    <a:p>
                      <a:pPr marL="146685">
                        <a:lnSpc>
                          <a:spcPct val="100000"/>
                        </a:lnSpc>
                      </a:pPr>
                      <a:r>
                        <a:rPr sz="2400" dirty="0">
                          <a:latin typeface="Times New Roman"/>
                          <a:cs typeface="Times New Roman"/>
                        </a:rPr>
                        <a:t>1949</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146685">
                        <a:lnSpc>
                          <a:spcPct val="100000"/>
                        </a:lnSpc>
                      </a:pPr>
                      <a:r>
                        <a:rPr sz="2400" dirty="0">
                          <a:latin typeface="Times New Roman"/>
                          <a:cs typeface="Times New Roman"/>
                        </a:rPr>
                        <a:t>1771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146685">
                        <a:lnSpc>
                          <a:spcPct val="100000"/>
                        </a:lnSpc>
                      </a:pPr>
                      <a:r>
                        <a:rPr sz="2400" dirty="0">
                          <a:latin typeface="Times New Roman"/>
                          <a:cs typeface="Times New Roman"/>
                        </a:rPr>
                        <a:t>1616</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146685">
                        <a:lnSpc>
                          <a:spcPct val="100000"/>
                        </a:lnSpc>
                      </a:pPr>
                      <a:r>
                        <a:rPr sz="2400" dirty="0">
                          <a:latin typeface="Times New Roman"/>
                          <a:cs typeface="Times New Roman"/>
                        </a:rPr>
                        <a:t>2037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182245">
                        <a:lnSpc>
                          <a:spcPct val="100000"/>
                        </a:lnSpc>
                      </a:pPr>
                      <a:r>
                        <a:rPr sz="2400" dirty="0">
                          <a:latin typeface="Times New Roman"/>
                          <a:cs typeface="Times New Roman"/>
                        </a:rPr>
                        <a:t>996</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146685">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146685">
                        <a:lnSpc>
                          <a:spcPct val="100000"/>
                        </a:lnSpc>
                      </a:pPr>
                      <a:r>
                        <a:rPr sz="2400" dirty="0">
                          <a:latin typeface="Times New Roman"/>
                          <a:cs typeface="Times New Roman"/>
                        </a:rPr>
                        <a:t>1235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146685">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808080"/>
                      </a:solidFill>
                      <a:prstDash val="solid"/>
                    </a:lnB>
                  </a:tcPr>
                </a:tc>
                <a:extLst>
                  <a:ext uri="{0D108BD9-81ED-4DB2-BD59-A6C34878D82A}">
                    <a16:rowId xmlns:a16="http://schemas.microsoft.com/office/drawing/2014/main" val="10009"/>
                  </a:ext>
                </a:extLst>
              </a:tr>
            </a:tbl>
          </a:graphicData>
        </a:graphic>
      </p:graphicFrame>
      <p:sp>
        <p:nvSpPr>
          <p:cNvPr id="4" name="Rectangle 3"/>
          <p:cNvSpPr/>
          <p:nvPr/>
        </p:nvSpPr>
        <p:spPr>
          <a:xfrm>
            <a:off x="1754443" y="531895"/>
            <a:ext cx="7919797" cy="523220"/>
          </a:xfrm>
          <a:prstGeom prst="rect">
            <a:avLst/>
          </a:prstGeom>
        </p:spPr>
        <p:txBody>
          <a:bodyPr wrap="none">
            <a:spAutoFit/>
          </a:bodyPr>
          <a:lstStyle/>
          <a:p>
            <a:r>
              <a:rPr lang="en-US" sz="2800" dirty="0"/>
              <a:t>Step 1. Start by assigning each item to its own cluster</a:t>
            </a:r>
          </a:p>
        </p:txBody>
      </p:sp>
    </p:spTree>
    <p:extLst>
      <p:ext uri="{BB962C8B-B14F-4D97-AF65-F5344CB8AC3E}">
        <p14:creationId xmlns:p14="http://schemas.microsoft.com/office/powerpoint/2010/main" val="330812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Grp="1"/>
          </p:cNvGraphicFramePr>
          <p:nvPr>
            <p:extLst>
              <p:ext uri="{D42A27DB-BD31-4B8C-83A1-F6EECF244321}">
                <p14:modId xmlns:p14="http://schemas.microsoft.com/office/powerpoint/2010/main" val="3567023289"/>
              </p:ext>
            </p:extLst>
          </p:nvPr>
        </p:nvGraphicFramePr>
        <p:xfrm>
          <a:off x="1398178" y="1580464"/>
          <a:ext cx="9284753" cy="4407112"/>
        </p:xfrm>
        <a:graphic>
          <a:graphicData uri="http://schemas.openxmlformats.org/drawingml/2006/table">
            <a:tbl>
              <a:tblPr firstRow="1" bandRow="1">
                <a:tableStyleId>{2D5ABB26-0587-4C30-8999-92F81FD0307C}</a:tableStyleId>
              </a:tblPr>
              <a:tblGrid>
                <a:gridCol w="1426184">
                  <a:extLst>
                    <a:ext uri="{9D8B030D-6E8A-4147-A177-3AD203B41FA5}">
                      <a16:colId xmlns:a16="http://schemas.microsoft.com/office/drawing/2014/main" val="20000"/>
                    </a:ext>
                  </a:extLst>
                </a:gridCol>
                <a:gridCol w="1309761">
                  <a:extLst>
                    <a:ext uri="{9D8B030D-6E8A-4147-A177-3AD203B41FA5}">
                      <a16:colId xmlns:a16="http://schemas.microsoft.com/office/drawing/2014/main" val="20001"/>
                    </a:ext>
                  </a:extLst>
                </a:gridCol>
                <a:gridCol w="931386">
                  <a:extLst>
                    <a:ext uri="{9D8B030D-6E8A-4147-A177-3AD203B41FA5}">
                      <a16:colId xmlns:a16="http://schemas.microsoft.com/office/drawing/2014/main" val="20002"/>
                    </a:ext>
                  </a:extLst>
                </a:gridCol>
                <a:gridCol w="931386">
                  <a:extLst>
                    <a:ext uri="{9D8B030D-6E8A-4147-A177-3AD203B41FA5}">
                      <a16:colId xmlns:a16="http://schemas.microsoft.com/office/drawing/2014/main" val="20003"/>
                    </a:ext>
                  </a:extLst>
                </a:gridCol>
                <a:gridCol w="931386">
                  <a:extLst>
                    <a:ext uri="{9D8B030D-6E8A-4147-A177-3AD203B41FA5}">
                      <a16:colId xmlns:a16="http://schemas.microsoft.com/office/drawing/2014/main" val="20004"/>
                    </a:ext>
                  </a:extLst>
                </a:gridCol>
                <a:gridCol w="931386">
                  <a:extLst>
                    <a:ext uri="{9D8B030D-6E8A-4147-A177-3AD203B41FA5}">
                      <a16:colId xmlns:a16="http://schemas.microsoft.com/office/drawing/2014/main" val="20005"/>
                    </a:ext>
                  </a:extLst>
                </a:gridCol>
                <a:gridCol w="931386">
                  <a:extLst>
                    <a:ext uri="{9D8B030D-6E8A-4147-A177-3AD203B41FA5}">
                      <a16:colId xmlns:a16="http://schemas.microsoft.com/office/drawing/2014/main" val="20006"/>
                    </a:ext>
                  </a:extLst>
                </a:gridCol>
                <a:gridCol w="931386">
                  <a:extLst>
                    <a:ext uri="{9D8B030D-6E8A-4147-A177-3AD203B41FA5}">
                      <a16:colId xmlns:a16="http://schemas.microsoft.com/office/drawing/2014/main" val="20007"/>
                    </a:ext>
                  </a:extLst>
                </a:gridCol>
                <a:gridCol w="960492">
                  <a:extLst>
                    <a:ext uri="{9D8B030D-6E8A-4147-A177-3AD203B41FA5}">
                      <a16:colId xmlns:a16="http://schemas.microsoft.com/office/drawing/2014/main" val="20008"/>
                    </a:ext>
                  </a:extLst>
                </a:gridCol>
              </a:tblGrid>
              <a:tr h="735568">
                <a:tc>
                  <a:txBody>
                    <a:bodyPr/>
                    <a:lstStyle/>
                    <a:p>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20">
                      <a:solidFill>
                        <a:srgbClr val="2C2C2C"/>
                      </a:solidFill>
                      <a:prstDash val="solid"/>
                    </a:lnB>
                  </a:tcPr>
                </a:tc>
                <a:tc>
                  <a:txBody>
                    <a:bodyPr/>
                    <a:lstStyle/>
                    <a:p>
                      <a:pPr marL="156210">
                        <a:lnSpc>
                          <a:spcPct val="100000"/>
                        </a:lnSpc>
                      </a:pPr>
                      <a:r>
                        <a:rPr sz="2400" dirty="0">
                          <a:latin typeface="Times New Roman"/>
                          <a:cs typeface="Times New Roman"/>
                        </a:rPr>
                        <a:t>BOS/NY</a:t>
                      </a: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94945">
                        <a:lnSpc>
                          <a:spcPct val="100000"/>
                        </a:lnSpc>
                      </a:pPr>
                      <a:r>
                        <a:rPr sz="2400" dirty="0">
                          <a:latin typeface="Times New Roman"/>
                          <a:cs typeface="Times New Roman"/>
                        </a:rPr>
                        <a:t>DC</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5575">
                        <a:lnSpc>
                          <a:spcPct val="100000"/>
                        </a:lnSpc>
                      </a:pPr>
                      <a:r>
                        <a:rPr sz="2400" dirty="0">
                          <a:latin typeface="Times New Roman"/>
                          <a:cs typeface="Times New Roman"/>
                        </a:rPr>
                        <a:t>MIA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71450">
                        <a:lnSpc>
                          <a:spcPct val="100000"/>
                        </a:lnSpc>
                      </a:pPr>
                      <a:r>
                        <a:rPr sz="2400" dirty="0">
                          <a:latin typeface="Times New Roman"/>
                          <a:cs typeface="Times New Roman"/>
                        </a:rPr>
                        <a:t>CHI</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9385">
                        <a:lnSpc>
                          <a:spcPct val="100000"/>
                        </a:lnSpc>
                      </a:pPr>
                      <a:r>
                        <a:rPr sz="2400" dirty="0">
                          <a:latin typeface="Times New Roman"/>
                          <a:cs typeface="Times New Roman"/>
                        </a:rPr>
                        <a:t>SEA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SF</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LA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6845">
                        <a:lnSpc>
                          <a:spcPct val="100000"/>
                        </a:lnSpc>
                      </a:pPr>
                      <a:r>
                        <a:rPr sz="2400" dirty="0">
                          <a:latin typeface="Times New Roman"/>
                          <a:cs typeface="Times New Roman"/>
                        </a:rPr>
                        <a:t>DEN</a:t>
                      </a: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0"/>
                  </a:ext>
                </a:extLst>
              </a:tr>
              <a:tr h="458943">
                <a:tc>
                  <a:txBody>
                    <a:bodyPr/>
                    <a:lstStyle/>
                    <a:p>
                      <a:pPr marL="194310">
                        <a:lnSpc>
                          <a:spcPct val="100000"/>
                        </a:lnSpc>
                      </a:pPr>
                      <a:r>
                        <a:rPr sz="2400" dirty="0">
                          <a:latin typeface="Times New Roman"/>
                          <a:cs typeface="Times New Roman"/>
                        </a:rPr>
                        <a:t>BOS/NY</a:t>
                      </a: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87325">
                        <a:lnSpc>
                          <a:spcPct val="100000"/>
                        </a:lnSpc>
                      </a:pPr>
                      <a:r>
                        <a:rPr sz="2400" dirty="0">
                          <a:solidFill>
                            <a:srgbClr val="FF0000"/>
                          </a:solidFill>
                          <a:latin typeface="Times New Roman"/>
                          <a:cs typeface="Times New Roman"/>
                        </a:rPr>
                        <a:t>223</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1308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87325">
                        <a:lnSpc>
                          <a:spcPct val="100000"/>
                        </a:lnSpc>
                      </a:pPr>
                      <a:r>
                        <a:rPr sz="2400" dirty="0">
                          <a:latin typeface="Times New Roman"/>
                          <a:cs typeface="Times New Roman"/>
                        </a:rPr>
                        <a:t>802</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2815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2934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2786</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60655">
                        <a:lnSpc>
                          <a:spcPct val="100000"/>
                        </a:lnSpc>
                      </a:pPr>
                      <a:r>
                        <a:rPr sz="2400" dirty="0">
                          <a:latin typeface="Times New Roman"/>
                          <a:cs typeface="Times New Roman"/>
                        </a:rPr>
                        <a:t>1771</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1"/>
                  </a:ext>
                </a:extLst>
              </a:tr>
              <a:tr h="458943">
                <a:tc>
                  <a:txBody>
                    <a:bodyPr/>
                    <a:lstStyle/>
                    <a:p>
                      <a:pPr algn="ctr">
                        <a:lnSpc>
                          <a:spcPct val="100000"/>
                        </a:lnSpc>
                      </a:pPr>
                      <a:r>
                        <a:rPr sz="2400" dirty="0">
                          <a:latin typeface="Times New Roman"/>
                          <a:cs typeface="Times New Roman"/>
                        </a:rPr>
                        <a:t>DC</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solidFill>
                            <a:srgbClr val="FF0000"/>
                          </a:solidFill>
                          <a:latin typeface="Times New Roman"/>
                          <a:cs typeface="Times New Roman"/>
                        </a:rPr>
                        <a:t>223</a:t>
                      </a: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87325">
                        <a:lnSpc>
                          <a:spcPct val="100000"/>
                        </a:lnSpc>
                      </a:pPr>
                      <a:r>
                        <a:rPr sz="2400" dirty="0">
                          <a:latin typeface="Times New Roman"/>
                          <a:cs typeface="Times New Roman"/>
                        </a:rPr>
                        <a:t>671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2684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2799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2631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60655">
                        <a:lnSpc>
                          <a:spcPct val="100000"/>
                        </a:lnSpc>
                      </a:pPr>
                      <a:r>
                        <a:rPr sz="2400" dirty="0">
                          <a:latin typeface="Times New Roman"/>
                          <a:cs typeface="Times New Roman"/>
                        </a:rPr>
                        <a:t>1616</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2"/>
                  </a:ext>
                </a:extLst>
              </a:tr>
              <a:tr h="458943">
                <a:tc>
                  <a:txBody>
                    <a:bodyPr/>
                    <a:lstStyle/>
                    <a:p>
                      <a:pPr algn="ctr">
                        <a:lnSpc>
                          <a:spcPct val="100000"/>
                        </a:lnSpc>
                      </a:pPr>
                      <a:r>
                        <a:rPr sz="2400" dirty="0">
                          <a:latin typeface="Times New Roman"/>
                          <a:cs typeface="Times New Roman"/>
                        </a:rPr>
                        <a:t>MIA</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20">
                      <a:solidFill>
                        <a:srgbClr val="2C2C2C"/>
                      </a:solidFill>
                      <a:prstDash val="solid"/>
                    </a:lnB>
                  </a:tcPr>
                </a:tc>
                <a:tc>
                  <a:txBody>
                    <a:bodyPr/>
                    <a:lstStyle/>
                    <a:p>
                      <a:pPr marL="275590">
                        <a:lnSpc>
                          <a:spcPct val="100000"/>
                        </a:lnSpc>
                      </a:pPr>
                      <a:r>
                        <a:rPr sz="2400" dirty="0">
                          <a:latin typeface="Times New Roman"/>
                          <a:cs typeface="Times New Roman"/>
                        </a:rPr>
                        <a:t>1308</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1075</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1329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3273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3053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60655">
                        <a:lnSpc>
                          <a:spcPct val="100000"/>
                        </a:lnSpc>
                      </a:pPr>
                      <a:r>
                        <a:rPr sz="2400" dirty="0">
                          <a:latin typeface="Times New Roman"/>
                          <a:cs typeface="Times New Roman"/>
                        </a:rPr>
                        <a:t>2037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3"/>
                  </a:ext>
                </a:extLst>
              </a:tr>
              <a:tr h="458943">
                <a:tc>
                  <a:txBody>
                    <a:bodyPr/>
                    <a:lstStyle/>
                    <a:p>
                      <a:pPr algn="ctr">
                        <a:lnSpc>
                          <a:spcPct val="100000"/>
                        </a:lnSpc>
                      </a:pPr>
                      <a:r>
                        <a:rPr sz="2400" dirty="0">
                          <a:latin typeface="Times New Roman"/>
                          <a:cs typeface="Times New Roman"/>
                        </a:rPr>
                        <a:t>CHI</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802</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87325">
                        <a:lnSpc>
                          <a:spcPct val="100000"/>
                        </a:lnSpc>
                      </a:pPr>
                      <a:r>
                        <a:rPr sz="2400" dirty="0">
                          <a:latin typeface="Times New Roman"/>
                          <a:cs typeface="Times New Roman"/>
                        </a:rPr>
                        <a:t>671</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1329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2013</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2142</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96850">
                        <a:lnSpc>
                          <a:spcPct val="100000"/>
                        </a:lnSpc>
                      </a:pPr>
                      <a:r>
                        <a:rPr sz="2400" dirty="0">
                          <a:latin typeface="Times New Roman"/>
                          <a:cs typeface="Times New Roman"/>
                        </a:rPr>
                        <a:t>996</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19">
                      <a:solidFill>
                        <a:srgbClr val="2C2C2C"/>
                      </a:solidFill>
                      <a:prstDash val="solid"/>
                    </a:lnB>
                  </a:tcPr>
                </a:tc>
                <a:extLst>
                  <a:ext uri="{0D108BD9-81ED-4DB2-BD59-A6C34878D82A}">
                    <a16:rowId xmlns:a16="http://schemas.microsoft.com/office/drawing/2014/main" val="10004"/>
                  </a:ext>
                </a:extLst>
              </a:tr>
              <a:tr h="458943">
                <a:tc>
                  <a:txBody>
                    <a:bodyPr/>
                    <a:lstStyle/>
                    <a:p>
                      <a:pPr algn="ctr">
                        <a:lnSpc>
                          <a:spcPct val="100000"/>
                        </a:lnSpc>
                      </a:pPr>
                      <a:r>
                        <a:rPr sz="2400" dirty="0">
                          <a:latin typeface="Times New Roman"/>
                          <a:cs typeface="Times New Roman"/>
                        </a:rPr>
                        <a:t>SEA</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275590">
                        <a:lnSpc>
                          <a:spcPct val="100000"/>
                        </a:lnSpc>
                      </a:pPr>
                      <a:r>
                        <a:rPr sz="2400" dirty="0">
                          <a:latin typeface="Times New Roman"/>
                          <a:cs typeface="Times New Roman"/>
                        </a:rPr>
                        <a:t>2815</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2684</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3273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2013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7325">
                        <a:lnSpc>
                          <a:spcPct val="100000"/>
                        </a:lnSpc>
                      </a:pPr>
                      <a:r>
                        <a:rPr sz="2400" dirty="0">
                          <a:latin typeface="Times New Roman"/>
                          <a:cs typeface="Times New Roman"/>
                        </a:rPr>
                        <a:t>808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4305">
                        <a:lnSpc>
                          <a:spcPct val="100000"/>
                        </a:lnSpc>
                      </a:pPr>
                      <a:r>
                        <a:rPr sz="2400" spc="-45" dirty="0">
                          <a:latin typeface="Times New Roman"/>
                          <a:cs typeface="Times New Roman"/>
                        </a:rPr>
                        <a:t>1</a:t>
                      </a:r>
                      <a:r>
                        <a:rPr sz="2400" dirty="0">
                          <a:latin typeface="Times New Roman"/>
                          <a:cs typeface="Times New Roman"/>
                        </a:rPr>
                        <a:t>131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60655">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5"/>
                  </a:ext>
                </a:extLst>
              </a:tr>
              <a:tr h="458943">
                <a:tc>
                  <a:txBody>
                    <a:bodyPr/>
                    <a:lstStyle/>
                    <a:p>
                      <a:pPr algn="ctr">
                        <a:lnSpc>
                          <a:spcPct val="100000"/>
                        </a:lnSpc>
                      </a:pPr>
                      <a:r>
                        <a:rPr sz="2400" dirty="0">
                          <a:latin typeface="Times New Roman"/>
                          <a:cs typeface="Times New Roman"/>
                        </a:rPr>
                        <a:t>SF</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275590">
                        <a:lnSpc>
                          <a:spcPct val="100000"/>
                        </a:lnSpc>
                      </a:pPr>
                      <a:r>
                        <a:rPr sz="2400" dirty="0">
                          <a:latin typeface="Times New Roman"/>
                          <a:cs typeface="Times New Roman"/>
                        </a:rPr>
                        <a:t>2934</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2799</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3053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2142</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7325">
                        <a:lnSpc>
                          <a:spcPct val="100000"/>
                        </a:lnSpc>
                      </a:pPr>
                      <a:r>
                        <a:rPr sz="2400" dirty="0">
                          <a:latin typeface="Times New Roman"/>
                          <a:cs typeface="Times New Roman"/>
                        </a:rPr>
                        <a:t>808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7325">
                        <a:lnSpc>
                          <a:spcPct val="100000"/>
                        </a:lnSpc>
                      </a:pPr>
                      <a:r>
                        <a:rPr sz="2400" dirty="0">
                          <a:solidFill>
                            <a:schemeClr val="tx1"/>
                          </a:solidFill>
                          <a:latin typeface="Times New Roman"/>
                          <a:cs typeface="Times New Roman"/>
                        </a:rPr>
                        <a:t>379</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60655">
                        <a:lnSpc>
                          <a:spcPct val="100000"/>
                        </a:lnSpc>
                      </a:pPr>
                      <a:r>
                        <a:rPr sz="2400" dirty="0">
                          <a:latin typeface="Times New Roman"/>
                          <a:cs typeface="Times New Roman"/>
                        </a:rPr>
                        <a:t>1235</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6"/>
                  </a:ext>
                </a:extLst>
              </a:tr>
              <a:tr h="458943">
                <a:tc>
                  <a:txBody>
                    <a:bodyPr/>
                    <a:lstStyle/>
                    <a:p>
                      <a:pPr algn="ctr">
                        <a:lnSpc>
                          <a:spcPct val="100000"/>
                        </a:lnSpc>
                      </a:pPr>
                      <a:r>
                        <a:rPr sz="2400" dirty="0">
                          <a:latin typeface="Times New Roman"/>
                          <a:cs typeface="Times New Roman"/>
                        </a:rPr>
                        <a:t>LA</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275590">
                        <a:lnSpc>
                          <a:spcPct val="100000"/>
                        </a:lnSpc>
                      </a:pPr>
                      <a:r>
                        <a:rPr sz="2400" dirty="0">
                          <a:latin typeface="Times New Roman"/>
                          <a:cs typeface="Times New Roman"/>
                        </a:rPr>
                        <a:t>2786</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2631</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4305">
                        <a:lnSpc>
                          <a:spcPct val="100000"/>
                        </a:lnSpc>
                      </a:pPr>
                      <a:r>
                        <a:rPr sz="2400" spc="-45" dirty="0">
                          <a:latin typeface="Times New Roman"/>
                          <a:cs typeface="Times New Roman"/>
                        </a:rPr>
                        <a:t>1</a:t>
                      </a:r>
                      <a:r>
                        <a:rPr sz="2400" dirty="0">
                          <a:latin typeface="Times New Roman"/>
                          <a:cs typeface="Times New Roman"/>
                        </a:rPr>
                        <a:t>131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7325">
                        <a:lnSpc>
                          <a:spcPct val="100000"/>
                        </a:lnSpc>
                      </a:pPr>
                      <a:r>
                        <a:rPr sz="2400" dirty="0">
                          <a:solidFill>
                            <a:schemeClr val="tx1"/>
                          </a:solidFill>
                          <a:latin typeface="Times New Roman"/>
                          <a:cs typeface="Times New Roman"/>
                        </a:rPr>
                        <a:t>379</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60655">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7"/>
                  </a:ext>
                </a:extLst>
              </a:tr>
              <a:tr h="458943">
                <a:tc>
                  <a:txBody>
                    <a:bodyPr/>
                    <a:lstStyle/>
                    <a:p>
                      <a:pPr algn="ctr">
                        <a:lnSpc>
                          <a:spcPct val="100000"/>
                        </a:lnSpc>
                      </a:pPr>
                      <a:r>
                        <a:rPr sz="2400" dirty="0">
                          <a:latin typeface="Times New Roman"/>
                          <a:cs typeface="Times New Roman"/>
                        </a:rPr>
                        <a:t>DEN</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20">
                      <a:solidFill>
                        <a:srgbClr val="808080"/>
                      </a:solidFill>
                      <a:prstDash val="solid"/>
                    </a:lnB>
                  </a:tcPr>
                </a:tc>
                <a:tc>
                  <a:txBody>
                    <a:bodyPr/>
                    <a:lstStyle/>
                    <a:p>
                      <a:pPr marL="275590">
                        <a:lnSpc>
                          <a:spcPct val="100000"/>
                        </a:lnSpc>
                      </a:pPr>
                      <a:r>
                        <a:rPr sz="2400" dirty="0">
                          <a:latin typeface="Times New Roman"/>
                          <a:cs typeface="Times New Roman"/>
                        </a:rPr>
                        <a:t>1771</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51130">
                        <a:lnSpc>
                          <a:spcPct val="100000"/>
                        </a:lnSpc>
                      </a:pPr>
                      <a:r>
                        <a:rPr sz="2400" dirty="0">
                          <a:latin typeface="Times New Roman"/>
                          <a:cs typeface="Times New Roman"/>
                        </a:rPr>
                        <a:t>1616</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51130">
                        <a:lnSpc>
                          <a:spcPct val="100000"/>
                        </a:lnSpc>
                      </a:pPr>
                      <a:r>
                        <a:rPr sz="2400" dirty="0">
                          <a:latin typeface="Times New Roman"/>
                          <a:cs typeface="Times New Roman"/>
                        </a:rPr>
                        <a:t>2037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87325">
                        <a:lnSpc>
                          <a:spcPct val="100000"/>
                        </a:lnSpc>
                      </a:pPr>
                      <a:r>
                        <a:rPr sz="2400" dirty="0">
                          <a:latin typeface="Times New Roman"/>
                          <a:cs typeface="Times New Roman"/>
                        </a:rPr>
                        <a:t>996</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51130">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51130">
                        <a:lnSpc>
                          <a:spcPct val="100000"/>
                        </a:lnSpc>
                      </a:pPr>
                      <a:r>
                        <a:rPr sz="2400" dirty="0">
                          <a:latin typeface="Times New Roman"/>
                          <a:cs typeface="Times New Roman"/>
                        </a:rPr>
                        <a:t>1235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51130">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20">
                      <a:solidFill>
                        <a:srgbClr val="808080"/>
                      </a:solidFill>
                      <a:prstDash val="solid"/>
                    </a:lnB>
                  </a:tcPr>
                </a:tc>
                <a:extLst>
                  <a:ext uri="{0D108BD9-81ED-4DB2-BD59-A6C34878D82A}">
                    <a16:rowId xmlns:a16="http://schemas.microsoft.com/office/drawing/2014/main" val="10008"/>
                  </a:ext>
                </a:extLst>
              </a:tr>
            </a:tbl>
          </a:graphicData>
        </a:graphic>
      </p:graphicFrame>
      <p:sp>
        <p:nvSpPr>
          <p:cNvPr id="5" name="Rectangle 4"/>
          <p:cNvSpPr/>
          <p:nvPr/>
        </p:nvSpPr>
        <p:spPr>
          <a:xfrm>
            <a:off x="544641" y="197743"/>
            <a:ext cx="11762283" cy="954107"/>
          </a:xfrm>
          <a:prstGeom prst="rect">
            <a:avLst/>
          </a:prstGeom>
        </p:spPr>
        <p:txBody>
          <a:bodyPr wrap="square">
            <a:spAutoFit/>
          </a:bodyPr>
          <a:lstStyle/>
          <a:p>
            <a:r>
              <a:rPr lang="en-US" sz="2800" dirty="0"/>
              <a:t>Step 2. Find the closest (most similar) pair of clusters and merge them into a single cluster, so that now you have one less cluster.  </a:t>
            </a:r>
            <a:r>
              <a:rPr lang="en-US" sz="2800" b="1" dirty="0">
                <a:solidFill>
                  <a:srgbClr val="FF0000"/>
                </a:solidFill>
              </a:rPr>
              <a:t>BOS </a:t>
            </a:r>
            <a:r>
              <a:rPr lang="en-US" sz="2800" b="1" dirty="0"/>
              <a:t>merged  with </a:t>
            </a:r>
            <a:r>
              <a:rPr lang="en-US" sz="2800" b="1" dirty="0">
                <a:solidFill>
                  <a:srgbClr val="FF0000"/>
                </a:solidFill>
              </a:rPr>
              <a:t>NY</a:t>
            </a:r>
          </a:p>
        </p:txBody>
      </p:sp>
    </p:spTree>
    <p:extLst>
      <p:ext uri="{BB962C8B-B14F-4D97-AF65-F5344CB8AC3E}">
        <p14:creationId xmlns:p14="http://schemas.microsoft.com/office/powerpoint/2010/main" val="2316701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Grp="1"/>
          </p:cNvGraphicFramePr>
          <p:nvPr>
            <p:extLst>
              <p:ext uri="{D42A27DB-BD31-4B8C-83A1-F6EECF244321}">
                <p14:modId xmlns:p14="http://schemas.microsoft.com/office/powerpoint/2010/main" val="182997355"/>
              </p:ext>
            </p:extLst>
          </p:nvPr>
        </p:nvGraphicFramePr>
        <p:xfrm>
          <a:off x="544641" y="1498295"/>
          <a:ext cx="10675348" cy="3976944"/>
        </p:xfrm>
        <a:graphic>
          <a:graphicData uri="http://schemas.openxmlformats.org/drawingml/2006/table">
            <a:tbl>
              <a:tblPr firstRow="1" bandRow="1">
                <a:tableStyleId>{2D5ABB26-0587-4C30-8999-92F81FD0307C}</a:tableStyleId>
              </a:tblPr>
              <a:tblGrid>
                <a:gridCol w="2016085">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035586">
                  <a:extLst>
                    <a:ext uri="{9D8B030D-6E8A-4147-A177-3AD203B41FA5}">
                      <a16:colId xmlns:a16="http://schemas.microsoft.com/office/drawing/2014/main" val="20003"/>
                    </a:ext>
                  </a:extLst>
                </a:gridCol>
                <a:gridCol w="996548">
                  <a:extLst>
                    <a:ext uri="{9D8B030D-6E8A-4147-A177-3AD203B41FA5}">
                      <a16:colId xmlns:a16="http://schemas.microsoft.com/office/drawing/2014/main" val="20004"/>
                    </a:ext>
                  </a:extLst>
                </a:gridCol>
                <a:gridCol w="1190283">
                  <a:extLst>
                    <a:ext uri="{9D8B030D-6E8A-4147-A177-3AD203B41FA5}">
                      <a16:colId xmlns:a16="http://schemas.microsoft.com/office/drawing/2014/main" val="20005"/>
                    </a:ext>
                  </a:extLst>
                </a:gridCol>
                <a:gridCol w="1190283">
                  <a:extLst>
                    <a:ext uri="{9D8B030D-6E8A-4147-A177-3AD203B41FA5}">
                      <a16:colId xmlns:a16="http://schemas.microsoft.com/office/drawing/2014/main" val="20006"/>
                    </a:ext>
                  </a:extLst>
                </a:gridCol>
                <a:gridCol w="1371156">
                  <a:extLst>
                    <a:ext uri="{9D8B030D-6E8A-4147-A177-3AD203B41FA5}">
                      <a16:colId xmlns:a16="http://schemas.microsoft.com/office/drawing/2014/main" val="20007"/>
                    </a:ext>
                  </a:extLst>
                </a:gridCol>
                <a:gridCol w="1046607">
                  <a:extLst>
                    <a:ext uri="{9D8B030D-6E8A-4147-A177-3AD203B41FA5}">
                      <a16:colId xmlns:a16="http://schemas.microsoft.com/office/drawing/2014/main" val="20008"/>
                    </a:ext>
                  </a:extLst>
                </a:gridCol>
              </a:tblGrid>
              <a:tr h="634397">
                <a:tc>
                  <a:txBody>
                    <a:bodyPr/>
                    <a:lstStyle/>
                    <a:p>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20">
                      <a:solidFill>
                        <a:srgbClr val="2C2C2C"/>
                      </a:solidFill>
                      <a:prstDash val="solid"/>
                    </a:lnB>
                  </a:tcPr>
                </a:tc>
                <a:tc>
                  <a:txBody>
                    <a:bodyPr/>
                    <a:lstStyle/>
                    <a:p>
                      <a:pPr marL="156210">
                        <a:lnSpc>
                          <a:spcPct val="100000"/>
                        </a:lnSpc>
                      </a:pPr>
                      <a:r>
                        <a:rPr sz="2400" dirty="0">
                          <a:latin typeface="Times New Roman"/>
                          <a:cs typeface="Times New Roman"/>
                        </a:rPr>
                        <a:t>BOS/NY</a:t>
                      </a:r>
                      <a:r>
                        <a:rPr lang="en-US" sz="2400" dirty="0">
                          <a:latin typeface="Times New Roman"/>
                          <a:cs typeface="Times New Roman"/>
                        </a:rPr>
                        <a:t>/DC</a:t>
                      </a:r>
                      <a:endParaRPr sz="2400" dirty="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5575">
                        <a:lnSpc>
                          <a:spcPct val="100000"/>
                        </a:lnSpc>
                      </a:pPr>
                      <a:r>
                        <a:rPr sz="2400" dirty="0">
                          <a:latin typeface="Times New Roman"/>
                          <a:cs typeface="Times New Roman"/>
                        </a:rPr>
                        <a:t>MIA</a:t>
                      </a:r>
                    </a:p>
                  </a:txBody>
                  <a:tcPr marL="0" marR="0" marT="0" marB="0">
                    <a:lnL w="20320" cap="flat" cmpd="sng" algn="ctr">
                      <a:solidFill>
                        <a:srgbClr val="2C2C2C"/>
                      </a:solidFill>
                      <a:prstDash val="solid"/>
                      <a:round/>
                      <a:headEnd type="none" w="med" len="med"/>
                      <a:tailEnd type="none" w="med" len="med"/>
                    </a:lnL>
                    <a:lnR w="20320">
                      <a:solidFill>
                        <a:srgbClr val="2C2C2C"/>
                      </a:solidFill>
                      <a:prstDash val="solid"/>
                    </a:lnR>
                    <a:lnT w="20320">
                      <a:solidFill>
                        <a:srgbClr val="2C2C2C"/>
                      </a:solidFill>
                      <a:prstDash val="solid"/>
                    </a:lnT>
                    <a:lnB w="20320" cap="flat" cmpd="sng" algn="ctr">
                      <a:solidFill>
                        <a:srgbClr val="2C2C2C"/>
                      </a:solidFill>
                      <a:prstDash val="solid"/>
                      <a:round/>
                      <a:headEnd type="none" w="med" len="med"/>
                      <a:tailEnd type="none" w="med" len="med"/>
                    </a:lnB>
                  </a:tcPr>
                </a:tc>
                <a:tc>
                  <a:txBody>
                    <a:bodyPr/>
                    <a:lstStyle/>
                    <a:p>
                      <a:pPr marL="171450">
                        <a:lnSpc>
                          <a:spcPct val="100000"/>
                        </a:lnSpc>
                      </a:pPr>
                      <a:r>
                        <a:rPr sz="2400" dirty="0">
                          <a:latin typeface="Times New Roman"/>
                          <a:cs typeface="Times New Roman"/>
                        </a:rPr>
                        <a:t>CHI</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9385">
                        <a:lnSpc>
                          <a:spcPct val="100000"/>
                        </a:lnSpc>
                      </a:pPr>
                      <a:r>
                        <a:rPr sz="2400" dirty="0">
                          <a:latin typeface="Times New Roman"/>
                          <a:cs typeface="Times New Roman"/>
                        </a:rPr>
                        <a:t>SEA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SF</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LA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6845">
                        <a:lnSpc>
                          <a:spcPct val="100000"/>
                        </a:lnSpc>
                      </a:pPr>
                      <a:r>
                        <a:rPr sz="2400" dirty="0">
                          <a:latin typeface="Times New Roman"/>
                          <a:cs typeface="Times New Roman"/>
                        </a:rPr>
                        <a:t>DEN</a:t>
                      </a: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0"/>
                  </a:ext>
                </a:extLst>
              </a:tr>
              <a:tr h="522373">
                <a:tc>
                  <a:txBody>
                    <a:bodyPr/>
                    <a:lstStyle/>
                    <a:p>
                      <a:pPr marL="194310" algn="ctr">
                        <a:lnSpc>
                          <a:spcPct val="100000"/>
                        </a:lnSpc>
                      </a:pPr>
                      <a:r>
                        <a:rPr sz="2400" dirty="0">
                          <a:latin typeface="Times New Roman"/>
                          <a:cs typeface="Times New Roman"/>
                        </a:rPr>
                        <a:t>BOS/NY</a:t>
                      </a:r>
                      <a:r>
                        <a:rPr lang="en-US" sz="2400" dirty="0">
                          <a:latin typeface="Times New Roman"/>
                          <a:cs typeface="Times New Roman"/>
                        </a:rPr>
                        <a:t>/DC</a:t>
                      </a:r>
                      <a:endParaRPr sz="2400" dirty="0">
                        <a:latin typeface="Times New Roman"/>
                        <a:cs typeface="Times New Roman"/>
                      </a:endParaRP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gn="ctr">
                        <a:lnSpc>
                          <a:spcPct val="100000"/>
                        </a:lnSpc>
                      </a:pPr>
                      <a:r>
                        <a:rPr sz="2400" dirty="0">
                          <a:latin typeface="Times New Roman"/>
                          <a:cs typeface="Times New Roman"/>
                        </a:rPr>
                        <a:t>1308</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20">
                      <a:solidFill>
                        <a:srgbClr val="2C2C2C"/>
                      </a:solidFill>
                      <a:prstDash val="solid"/>
                    </a:lnR>
                    <a:lnT w="20320" cap="flat" cmpd="sng" algn="ctr">
                      <a:solidFill>
                        <a:srgbClr val="2C2C2C"/>
                      </a:solidFill>
                      <a:prstDash val="solid"/>
                      <a:round/>
                      <a:headEnd type="none" w="med" len="med"/>
                      <a:tailEnd type="none" w="med" len="med"/>
                    </a:lnT>
                    <a:lnB w="20320" cap="flat" cmpd="sng" algn="ctr">
                      <a:solidFill>
                        <a:srgbClr val="2C2C2C"/>
                      </a:solidFill>
                      <a:prstDash val="solid"/>
                      <a:round/>
                      <a:headEnd type="none" w="med" len="med"/>
                      <a:tailEnd type="none" w="med" len="med"/>
                    </a:lnB>
                  </a:tcPr>
                </a:tc>
                <a:tc>
                  <a:txBody>
                    <a:bodyPr/>
                    <a:lstStyle/>
                    <a:p>
                      <a:pPr marL="187325" algn="ctr">
                        <a:lnSpc>
                          <a:spcPct val="100000"/>
                        </a:lnSpc>
                      </a:pPr>
                      <a:r>
                        <a:rPr sz="2400" dirty="0">
                          <a:latin typeface="Times New Roman"/>
                          <a:cs typeface="Times New Roman"/>
                        </a:rPr>
                        <a:t>802</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gn="ctr">
                        <a:lnSpc>
                          <a:spcPct val="100000"/>
                        </a:lnSpc>
                      </a:pPr>
                      <a:r>
                        <a:rPr sz="2400" dirty="0">
                          <a:latin typeface="Times New Roman"/>
                          <a:cs typeface="Times New Roman"/>
                        </a:rPr>
                        <a:t>2815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gn="ctr">
                        <a:lnSpc>
                          <a:spcPct val="100000"/>
                        </a:lnSpc>
                      </a:pPr>
                      <a:r>
                        <a:rPr sz="2400" dirty="0">
                          <a:latin typeface="Times New Roman"/>
                          <a:cs typeface="Times New Roman"/>
                        </a:rPr>
                        <a:t>2934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51130" algn="ctr">
                        <a:lnSpc>
                          <a:spcPct val="100000"/>
                        </a:lnSpc>
                      </a:pPr>
                      <a:r>
                        <a:rPr sz="2400" dirty="0">
                          <a:latin typeface="Times New Roman"/>
                          <a:cs typeface="Times New Roman"/>
                        </a:rPr>
                        <a:t>2786</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60655" algn="ctr">
                        <a:lnSpc>
                          <a:spcPct val="100000"/>
                        </a:lnSpc>
                      </a:pPr>
                      <a:r>
                        <a:rPr sz="2400" dirty="0">
                          <a:latin typeface="Times New Roman"/>
                          <a:cs typeface="Times New Roman"/>
                        </a:rPr>
                        <a:t>1771</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1"/>
                  </a:ext>
                </a:extLst>
              </a:tr>
              <a:tr h="470029">
                <a:tc>
                  <a:txBody>
                    <a:bodyPr/>
                    <a:lstStyle/>
                    <a:p>
                      <a:pPr algn="ctr">
                        <a:lnSpc>
                          <a:spcPct val="100000"/>
                        </a:lnSpc>
                      </a:pPr>
                      <a:r>
                        <a:rPr sz="2400" dirty="0">
                          <a:latin typeface="Times New Roman"/>
                          <a:cs typeface="Times New Roman"/>
                        </a:rPr>
                        <a:t>MIA</a:t>
                      </a:r>
                    </a:p>
                  </a:txBody>
                  <a:tcPr marL="0" marR="0" marT="0" marB="0">
                    <a:lnL w="20319">
                      <a:solidFill>
                        <a:srgbClr val="2C2C2C"/>
                      </a:solidFill>
                      <a:prstDash val="solid"/>
                    </a:lnL>
                    <a:lnR w="20319" cap="flat" cmpd="sng" algn="ctr">
                      <a:solidFill>
                        <a:srgbClr val="2C2C2C"/>
                      </a:solidFill>
                      <a:prstDash val="solid"/>
                      <a:round/>
                      <a:headEnd type="none" w="med" len="med"/>
                      <a:tailEnd type="none" w="med" len="med"/>
                    </a:lnR>
                    <a:lnT w="20320" cap="flat" cmpd="sng" algn="ctr">
                      <a:solidFill>
                        <a:srgbClr val="2C2C2C"/>
                      </a:solidFill>
                      <a:prstDash val="solid"/>
                      <a:round/>
                      <a:headEnd type="none" w="med" len="med"/>
                      <a:tailEnd type="none" w="med" len="med"/>
                    </a:lnT>
                    <a:lnB w="20320">
                      <a:solidFill>
                        <a:srgbClr val="2C2C2C"/>
                      </a:solidFill>
                      <a:prstDash val="solid"/>
                    </a:lnB>
                  </a:tcPr>
                </a:tc>
                <a:tc>
                  <a:txBody>
                    <a:bodyPr/>
                    <a:lstStyle/>
                    <a:p>
                      <a:pPr marL="275590" algn="ctr">
                        <a:lnSpc>
                          <a:spcPct val="100000"/>
                        </a:lnSpc>
                      </a:pPr>
                      <a:r>
                        <a:rPr sz="2400" dirty="0">
                          <a:latin typeface="Times New Roman"/>
                          <a:cs typeface="Times New Roman"/>
                        </a:rPr>
                        <a:t>1308</a:t>
                      </a:r>
                    </a:p>
                  </a:txBody>
                  <a:tcPr marL="0" marR="0" marT="0" marB="0">
                    <a:lnL w="20319" cap="flat" cmpd="sng" algn="ctr">
                      <a:solidFill>
                        <a:srgbClr val="2C2C2C"/>
                      </a:solidFill>
                      <a:prstDash val="solid"/>
                      <a:round/>
                      <a:headEnd type="none" w="med" len="med"/>
                      <a:tailEnd type="none" w="med" len="med"/>
                    </a:lnL>
                    <a:lnR w="20320" cap="flat" cmpd="sng" algn="ctr">
                      <a:solidFill>
                        <a:srgbClr val="2C2C2C"/>
                      </a:solidFill>
                      <a:prstDash val="solid"/>
                      <a:round/>
                      <a:headEnd type="none" w="med" len="med"/>
                      <a:tailEnd type="none" w="med" len="med"/>
                    </a:lnR>
                    <a:lnT w="20320" cap="flat" cmpd="sng" algn="ctr">
                      <a:solidFill>
                        <a:srgbClr val="2C2C2C"/>
                      </a:solidFill>
                      <a:prstDash val="solid"/>
                      <a:round/>
                      <a:headEnd type="none" w="med" len="med"/>
                      <a:tailEnd type="none" w="med" len="med"/>
                    </a:lnT>
                    <a:lnB w="20320">
                      <a:solidFill>
                        <a:srgbClr val="2C2C2C"/>
                      </a:solidFill>
                      <a:prstDash val="solid"/>
                    </a:lnB>
                  </a:tcPr>
                </a:tc>
                <a:tc>
                  <a:txBody>
                    <a:bodyPr/>
                    <a:lstStyle/>
                    <a:p>
                      <a:pPr algn="ctr">
                        <a:lnSpc>
                          <a:spcPct val="100000"/>
                        </a:lnSpc>
                      </a:pPr>
                      <a:r>
                        <a:rPr sz="2400" dirty="0">
                          <a:latin typeface="Times New Roman"/>
                          <a:cs typeface="Times New Roman"/>
                        </a:rPr>
                        <a:t>0</a:t>
                      </a:r>
                    </a:p>
                  </a:txBody>
                  <a:tcPr marL="0" marR="0" marT="0" marB="0">
                    <a:lnL w="20320" cap="flat" cmpd="sng" algn="ctr">
                      <a:solidFill>
                        <a:srgbClr val="2C2C2C"/>
                      </a:solidFill>
                      <a:prstDash val="solid"/>
                      <a:round/>
                      <a:headEnd type="none" w="med" len="med"/>
                      <a:tailEnd type="none" w="med" len="med"/>
                    </a:lnL>
                    <a:lnR w="20320" cap="flat" cmpd="sng" algn="ctr">
                      <a:solidFill>
                        <a:srgbClr val="2C2C2C"/>
                      </a:solidFill>
                      <a:prstDash val="solid"/>
                      <a:round/>
                      <a:headEnd type="none" w="med" len="med"/>
                      <a:tailEnd type="none" w="med" len="med"/>
                    </a:lnR>
                    <a:lnT w="20320" cap="flat" cmpd="sng" algn="ctr">
                      <a:solidFill>
                        <a:srgbClr val="2C2C2C"/>
                      </a:solidFill>
                      <a:prstDash val="solid"/>
                      <a:round/>
                      <a:headEnd type="none" w="med" len="med"/>
                      <a:tailEnd type="none" w="med" len="med"/>
                    </a:lnT>
                    <a:lnB w="20320" cap="flat" cmpd="sng" algn="ctr">
                      <a:solidFill>
                        <a:srgbClr val="2C2C2C"/>
                      </a:solidFill>
                      <a:prstDash val="solid"/>
                      <a:round/>
                      <a:headEnd type="none" w="med" len="med"/>
                      <a:tailEnd type="none" w="med" len="med"/>
                    </a:lnB>
                  </a:tcPr>
                </a:tc>
                <a:tc>
                  <a:txBody>
                    <a:bodyPr/>
                    <a:lstStyle/>
                    <a:p>
                      <a:pPr marL="151130" algn="ctr">
                        <a:lnSpc>
                          <a:spcPct val="100000"/>
                        </a:lnSpc>
                      </a:pPr>
                      <a:r>
                        <a:rPr sz="2400" dirty="0">
                          <a:latin typeface="Times New Roman"/>
                          <a:cs typeface="Times New Roman"/>
                        </a:rPr>
                        <a:t>1329</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20" cap="flat" cmpd="sng" algn="ctr">
                      <a:solidFill>
                        <a:srgbClr val="2C2C2C"/>
                      </a:solidFill>
                      <a:prstDash val="solid"/>
                      <a:round/>
                      <a:headEnd type="none" w="med" len="med"/>
                      <a:tailEnd type="none" w="med" len="med"/>
                    </a:lnR>
                    <a:lnT w="20320" cap="flat" cmpd="sng" algn="ctr">
                      <a:solidFill>
                        <a:srgbClr val="2C2C2C"/>
                      </a:solidFill>
                      <a:prstDash val="solid"/>
                      <a:round/>
                      <a:headEnd type="none" w="med" len="med"/>
                      <a:tailEnd type="none" w="med" len="med"/>
                    </a:lnT>
                    <a:lnB w="20320">
                      <a:solidFill>
                        <a:srgbClr val="2C2C2C"/>
                      </a:solidFill>
                      <a:prstDash val="solid"/>
                    </a:lnB>
                  </a:tcPr>
                </a:tc>
                <a:tc>
                  <a:txBody>
                    <a:bodyPr/>
                    <a:lstStyle/>
                    <a:p>
                      <a:pPr marL="151130" algn="ctr">
                        <a:lnSpc>
                          <a:spcPct val="100000"/>
                        </a:lnSpc>
                      </a:pPr>
                      <a:r>
                        <a:rPr sz="2400" dirty="0">
                          <a:latin typeface="Times New Roman"/>
                          <a:cs typeface="Times New Roman"/>
                        </a:rPr>
                        <a:t>3273</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20" cap="flat" cmpd="sng" algn="ctr">
                      <a:solidFill>
                        <a:srgbClr val="2C2C2C"/>
                      </a:solidFill>
                      <a:prstDash val="solid"/>
                      <a:round/>
                      <a:headEnd type="none" w="med" len="med"/>
                      <a:tailEnd type="none" w="med" len="med"/>
                    </a:lnR>
                    <a:lnT w="20320" cap="flat" cmpd="sng" algn="ctr">
                      <a:solidFill>
                        <a:srgbClr val="2C2C2C"/>
                      </a:solidFill>
                      <a:prstDash val="solid"/>
                      <a:round/>
                      <a:headEnd type="none" w="med" len="med"/>
                      <a:tailEnd type="none" w="med" len="med"/>
                    </a:lnT>
                    <a:lnB w="20320">
                      <a:solidFill>
                        <a:srgbClr val="2C2C2C"/>
                      </a:solidFill>
                      <a:prstDash val="solid"/>
                    </a:lnB>
                  </a:tcPr>
                </a:tc>
                <a:tc>
                  <a:txBody>
                    <a:bodyPr/>
                    <a:lstStyle/>
                    <a:p>
                      <a:pPr marL="151130" algn="ctr">
                        <a:lnSpc>
                          <a:spcPct val="100000"/>
                        </a:lnSpc>
                      </a:pPr>
                      <a:r>
                        <a:rPr sz="2400" dirty="0">
                          <a:latin typeface="Times New Roman"/>
                          <a:cs typeface="Times New Roman"/>
                        </a:rPr>
                        <a:t>3053</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20" cap="flat" cmpd="sng" algn="ctr">
                      <a:solidFill>
                        <a:srgbClr val="2C2C2C"/>
                      </a:solidFill>
                      <a:prstDash val="solid"/>
                      <a:round/>
                      <a:headEnd type="none" w="med" len="med"/>
                      <a:tailEnd type="none" w="med" len="med"/>
                    </a:lnR>
                    <a:lnT w="20320" cap="flat" cmpd="sng" algn="ctr">
                      <a:solidFill>
                        <a:srgbClr val="2C2C2C"/>
                      </a:solidFill>
                      <a:prstDash val="solid"/>
                      <a:round/>
                      <a:headEnd type="none" w="med" len="med"/>
                      <a:tailEnd type="none" w="med" len="med"/>
                    </a:lnT>
                    <a:lnB w="20320">
                      <a:solidFill>
                        <a:srgbClr val="2C2C2C"/>
                      </a:solidFill>
                      <a:prstDash val="solid"/>
                    </a:lnB>
                  </a:tcPr>
                </a:tc>
                <a:tc>
                  <a:txBody>
                    <a:bodyPr/>
                    <a:lstStyle/>
                    <a:p>
                      <a:pPr marL="151130" algn="ctr">
                        <a:lnSpc>
                          <a:spcPct val="100000"/>
                        </a:lnSpc>
                      </a:pPr>
                      <a:r>
                        <a:rPr sz="2400" dirty="0">
                          <a:latin typeface="Times New Roman"/>
                          <a:cs typeface="Times New Roman"/>
                        </a:rPr>
                        <a:t>2687</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20" cap="flat" cmpd="sng" algn="ctr">
                      <a:solidFill>
                        <a:srgbClr val="2C2C2C"/>
                      </a:solidFill>
                      <a:prstDash val="solid"/>
                      <a:round/>
                      <a:headEnd type="none" w="med" len="med"/>
                      <a:tailEnd type="none" w="med" len="med"/>
                    </a:lnR>
                    <a:lnT w="20320" cap="flat" cmpd="sng" algn="ctr">
                      <a:solidFill>
                        <a:srgbClr val="2C2C2C"/>
                      </a:solidFill>
                      <a:prstDash val="solid"/>
                      <a:round/>
                      <a:headEnd type="none" w="med" len="med"/>
                      <a:tailEnd type="none" w="med" len="med"/>
                    </a:lnT>
                    <a:lnB w="20320">
                      <a:solidFill>
                        <a:srgbClr val="2C2C2C"/>
                      </a:solidFill>
                      <a:prstDash val="solid"/>
                    </a:lnB>
                  </a:tcPr>
                </a:tc>
                <a:tc>
                  <a:txBody>
                    <a:bodyPr/>
                    <a:lstStyle/>
                    <a:p>
                      <a:pPr marL="160655" algn="ctr">
                        <a:lnSpc>
                          <a:spcPct val="100000"/>
                        </a:lnSpc>
                      </a:pPr>
                      <a:r>
                        <a:rPr sz="2400" dirty="0">
                          <a:latin typeface="Times New Roman"/>
                          <a:cs typeface="Times New Roman"/>
                        </a:rPr>
                        <a:t>2037</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19">
                      <a:solidFill>
                        <a:srgbClr val="808080"/>
                      </a:solidFill>
                      <a:prstDash val="solid"/>
                    </a:lnR>
                    <a:lnT w="20320" cap="flat" cmpd="sng" algn="ctr">
                      <a:solidFill>
                        <a:srgbClr val="2C2C2C"/>
                      </a:solidFill>
                      <a:prstDash val="solid"/>
                      <a:round/>
                      <a:headEnd type="none" w="med" len="med"/>
                      <a:tailEnd type="none" w="med" len="med"/>
                    </a:lnT>
                    <a:lnB w="20320">
                      <a:solidFill>
                        <a:srgbClr val="2C2C2C"/>
                      </a:solidFill>
                      <a:prstDash val="solid"/>
                    </a:lnB>
                  </a:tcPr>
                </a:tc>
                <a:extLst>
                  <a:ext uri="{0D108BD9-81ED-4DB2-BD59-A6C34878D82A}">
                    <a16:rowId xmlns:a16="http://schemas.microsoft.com/office/drawing/2014/main" val="10003"/>
                  </a:ext>
                </a:extLst>
              </a:tr>
              <a:tr h="470029">
                <a:tc>
                  <a:txBody>
                    <a:bodyPr/>
                    <a:lstStyle/>
                    <a:p>
                      <a:pPr algn="ctr">
                        <a:lnSpc>
                          <a:spcPct val="100000"/>
                        </a:lnSpc>
                      </a:pPr>
                      <a:r>
                        <a:rPr sz="2400" dirty="0">
                          <a:latin typeface="Times New Roman"/>
                          <a:cs typeface="Times New Roman"/>
                        </a:rPr>
                        <a:t>CHI</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20">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802</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51130" algn="ctr">
                        <a:lnSpc>
                          <a:spcPct val="100000"/>
                        </a:lnSpc>
                      </a:pPr>
                      <a:r>
                        <a:rPr sz="2400" dirty="0">
                          <a:latin typeface="Times New Roman"/>
                          <a:cs typeface="Times New Roman"/>
                        </a:rPr>
                        <a:t>1329</a:t>
                      </a:r>
                    </a:p>
                  </a:txBody>
                  <a:tcPr marL="0" marR="0" marT="0" marB="0">
                    <a:lnL w="20320" cap="flat" cmpd="sng" algn="ctr">
                      <a:solidFill>
                        <a:srgbClr val="2C2C2C"/>
                      </a:solidFill>
                      <a:prstDash val="solid"/>
                      <a:round/>
                      <a:headEnd type="none" w="med" len="med"/>
                      <a:tailEnd type="none" w="med" len="med"/>
                    </a:lnL>
                    <a:lnR w="20320">
                      <a:solidFill>
                        <a:srgbClr val="2C2C2C"/>
                      </a:solidFill>
                      <a:prstDash val="solid"/>
                    </a:lnR>
                    <a:lnT w="20320" cap="flat" cmpd="sng" algn="ctr">
                      <a:solidFill>
                        <a:srgbClr val="2C2C2C"/>
                      </a:solidFill>
                      <a:prstDash val="solid"/>
                      <a:round/>
                      <a:headEnd type="none" w="med" len="med"/>
                      <a:tailEnd type="none" w="med" len="med"/>
                    </a:lnT>
                    <a:lnB w="20319" cap="flat" cmpd="sng" algn="ctr">
                      <a:solidFill>
                        <a:srgbClr val="2C2C2C"/>
                      </a:solidFill>
                      <a:prstDash val="solid"/>
                      <a:round/>
                      <a:headEnd type="none" w="med" len="med"/>
                      <a:tailEnd type="none" w="med" len="me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51130" algn="ctr">
                        <a:lnSpc>
                          <a:spcPct val="100000"/>
                        </a:lnSpc>
                      </a:pPr>
                      <a:r>
                        <a:rPr sz="2400" dirty="0">
                          <a:latin typeface="Times New Roman"/>
                          <a:cs typeface="Times New Roman"/>
                        </a:rPr>
                        <a:t>2013</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51130" algn="ctr">
                        <a:lnSpc>
                          <a:spcPct val="100000"/>
                        </a:lnSpc>
                      </a:pPr>
                      <a:r>
                        <a:rPr sz="2400" dirty="0">
                          <a:latin typeface="Times New Roman"/>
                          <a:cs typeface="Times New Roman"/>
                        </a:rPr>
                        <a:t>2142</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51130" algn="ctr">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196850" algn="ctr">
                        <a:lnSpc>
                          <a:spcPct val="100000"/>
                        </a:lnSpc>
                      </a:pPr>
                      <a:r>
                        <a:rPr sz="2400" dirty="0">
                          <a:latin typeface="Times New Roman"/>
                          <a:cs typeface="Times New Roman"/>
                        </a:rPr>
                        <a:t>996</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19">
                      <a:solidFill>
                        <a:srgbClr val="2C2C2C"/>
                      </a:solidFill>
                      <a:prstDash val="solid"/>
                    </a:lnB>
                  </a:tcPr>
                </a:tc>
                <a:extLst>
                  <a:ext uri="{0D108BD9-81ED-4DB2-BD59-A6C34878D82A}">
                    <a16:rowId xmlns:a16="http://schemas.microsoft.com/office/drawing/2014/main" val="10004"/>
                  </a:ext>
                </a:extLst>
              </a:tr>
              <a:tr h="470029">
                <a:tc>
                  <a:txBody>
                    <a:bodyPr/>
                    <a:lstStyle/>
                    <a:p>
                      <a:pPr algn="ctr">
                        <a:lnSpc>
                          <a:spcPct val="100000"/>
                        </a:lnSpc>
                      </a:pPr>
                      <a:r>
                        <a:rPr sz="2400" dirty="0">
                          <a:latin typeface="Times New Roman"/>
                          <a:cs typeface="Times New Roman"/>
                        </a:rPr>
                        <a:t>SEA</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275590" algn="ctr">
                        <a:lnSpc>
                          <a:spcPct val="100000"/>
                        </a:lnSpc>
                      </a:pPr>
                      <a:r>
                        <a:rPr sz="2400" dirty="0">
                          <a:latin typeface="Times New Roman"/>
                          <a:cs typeface="Times New Roman"/>
                        </a:rPr>
                        <a:t>2815</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gn="ctr">
                        <a:lnSpc>
                          <a:spcPct val="100000"/>
                        </a:lnSpc>
                      </a:pPr>
                      <a:r>
                        <a:rPr sz="2400" dirty="0">
                          <a:latin typeface="Times New Roman"/>
                          <a:cs typeface="Times New Roman"/>
                        </a:rPr>
                        <a:t>3273</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20">
                      <a:solidFill>
                        <a:srgbClr val="2C2C2C"/>
                      </a:solidFill>
                      <a:prstDash val="solid"/>
                    </a:lnR>
                    <a:lnT w="20319" cap="flat" cmpd="sng" algn="ctr">
                      <a:solidFill>
                        <a:srgbClr val="2C2C2C"/>
                      </a:solidFill>
                      <a:prstDash val="solid"/>
                      <a:round/>
                      <a:headEnd type="none" w="med" len="med"/>
                      <a:tailEnd type="none" w="med" len="med"/>
                    </a:lnT>
                    <a:lnB w="20319" cap="flat" cmpd="sng" algn="ctr">
                      <a:solidFill>
                        <a:srgbClr val="2C2C2C"/>
                      </a:solidFill>
                      <a:prstDash val="solid"/>
                      <a:round/>
                      <a:headEnd type="none" w="med" len="med"/>
                      <a:tailEnd type="none" w="med" len="med"/>
                    </a:lnB>
                  </a:tcPr>
                </a:tc>
                <a:tc>
                  <a:txBody>
                    <a:bodyPr/>
                    <a:lstStyle/>
                    <a:p>
                      <a:pPr marL="151130" algn="ctr">
                        <a:lnSpc>
                          <a:spcPct val="100000"/>
                        </a:lnSpc>
                      </a:pPr>
                      <a:r>
                        <a:rPr sz="2400" dirty="0">
                          <a:latin typeface="Times New Roman"/>
                          <a:cs typeface="Times New Roman"/>
                        </a:rPr>
                        <a:t>2013</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7325" algn="ctr">
                        <a:lnSpc>
                          <a:spcPct val="100000"/>
                        </a:lnSpc>
                      </a:pPr>
                      <a:r>
                        <a:rPr sz="2400" dirty="0">
                          <a:latin typeface="Times New Roman"/>
                          <a:cs typeface="Times New Roman"/>
                        </a:rPr>
                        <a:t>808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4305" algn="ctr">
                        <a:lnSpc>
                          <a:spcPct val="100000"/>
                        </a:lnSpc>
                      </a:pPr>
                      <a:r>
                        <a:rPr sz="2400" spc="-45" dirty="0">
                          <a:latin typeface="Times New Roman"/>
                          <a:cs typeface="Times New Roman"/>
                        </a:rPr>
                        <a:t>1</a:t>
                      </a:r>
                      <a:r>
                        <a:rPr sz="2400" dirty="0">
                          <a:latin typeface="Times New Roman"/>
                          <a:cs typeface="Times New Roman"/>
                        </a:rPr>
                        <a:t>131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60655" algn="ctr">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5"/>
                  </a:ext>
                </a:extLst>
              </a:tr>
              <a:tr h="470029">
                <a:tc>
                  <a:txBody>
                    <a:bodyPr/>
                    <a:lstStyle/>
                    <a:p>
                      <a:pPr algn="ctr">
                        <a:lnSpc>
                          <a:spcPct val="100000"/>
                        </a:lnSpc>
                      </a:pPr>
                      <a:r>
                        <a:rPr sz="2400" dirty="0">
                          <a:latin typeface="Times New Roman"/>
                          <a:cs typeface="Times New Roman"/>
                        </a:rPr>
                        <a:t>SF</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275590" algn="ctr">
                        <a:lnSpc>
                          <a:spcPct val="100000"/>
                        </a:lnSpc>
                      </a:pPr>
                      <a:r>
                        <a:rPr sz="2400" dirty="0">
                          <a:latin typeface="Times New Roman"/>
                          <a:cs typeface="Times New Roman"/>
                        </a:rPr>
                        <a:t>2934</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gn="ctr">
                        <a:lnSpc>
                          <a:spcPct val="100000"/>
                        </a:lnSpc>
                      </a:pPr>
                      <a:r>
                        <a:rPr sz="2400" dirty="0">
                          <a:latin typeface="Times New Roman"/>
                          <a:cs typeface="Times New Roman"/>
                        </a:rPr>
                        <a:t>3053</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20">
                      <a:solidFill>
                        <a:srgbClr val="2C2C2C"/>
                      </a:solidFill>
                      <a:prstDash val="solid"/>
                    </a:lnR>
                    <a:lnT w="20319" cap="flat" cmpd="sng" algn="ctr">
                      <a:solidFill>
                        <a:srgbClr val="2C2C2C"/>
                      </a:solidFill>
                      <a:prstDash val="solid"/>
                      <a:round/>
                      <a:headEnd type="none" w="med" len="med"/>
                      <a:tailEnd type="none" w="med" len="med"/>
                    </a:lnT>
                    <a:lnB w="20319" cap="flat" cmpd="sng" algn="ctr">
                      <a:solidFill>
                        <a:srgbClr val="2C2C2C"/>
                      </a:solidFill>
                      <a:prstDash val="solid"/>
                      <a:round/>
                      <a:headEnd type="none" w="med" len="med"/>
                      <a:tailEnd type="none" w="med" len="med"/>
                    </a:lnB>
                  </a:tcPr>
                </a:tc>
                <a:tc>
                  <a:txBody>
                    <a:bodyPr/>
                    <a:lstStyle/>
                    <a:p>
                      <a:pPr marL="151130" algn="ctr">
                        <a:lnSpc>
                          <a:spcPct val="100000"/>
                        </a:lnSpc>
                      </a:pPr>
                      <a:r>
                        <a:rPr sz="2400" dirty="0">
                          <a:latin typeface="Times New Roman"/>
                          <a:cs typeface="Times New Roman"/>
                        </a:rPr>
                        <a:t>2142</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7325" algn="ctr">
                        <a:lnSpc>
                          <a:spcPct val="100000"/>
                        </a:lnSpc>
                      </a:pPr>
                      <a:r>
                        <a:rPr sz="2400" dirty="0">
                          <a:latin typeface="Times New Roman"/>
                          <a:cs typeface="Times New Roman"/>
                        </a:rPr>
                        <a:t>808</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7325" algn="ctr">
                        <a:lnSpc>
                          <a:spcPct val="100000"/>
                        </a:lnSpc>
                      </a:pPr>
                      <a:r>
                        <a:rPr sz="2400" dirty="0">
                          <a:solidFill>
                            <a:srgbClr val="FF0000"/>
                          </a:solidFill>
                          <a:latin typeface="Times New Roman"/>
                          <a:cs typeface="Times New Roman"/>
                        </a:rPr>
                        <a:t>379</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60655" algn="ctr">
                        <a:lnSpc>
                          <a:spcPct val="100000"/>
                        </a:lnSpc>
                      </a:pPr>
                      <a:r>
                        <a:rPr sz="2400" dirty="0">
                          <a:latin typeface="Times New Roman"/>
                          <a:cs typeface="Times New Roman"/>
                        </a:rPr>
                        <a:t>1235</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6"/>
                  </a:ext>
                </a:extLst>
              </a:tr>
              <a:tr h="470029">
                <a:tc>
                  <a:txBody>
                    <a:bodyPr/>
                    <a:lstStyle/>
                    <a:p>
                      <a:pPr algn="ctr">
                        <a:lnSpc>
                          <a:spcPct val="100000"/>
                        </a:lnSpc>
                      </a:pPr>
                      <a:r>
                        <a:rPr sz="2400" dirty="0">
                          <a:latin typeface="Times New Roman"/>
                          <a:cs typeface="Times New Roman"/>
                        </a:rPr>
                        <a:t>LA</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19">
                      <a:solidFill>
                        <a:srgbClr val="2C2C2C"/>
                      </a:solidFill>
                      <a:prstDash val="solid"/>
                    </a:lnB>
                  </a:tcPr>
                </a:tc>
                <a:tc>
                  <a:txBody>
                    <a:bodyPr/>
                    <a:lstStyle/>
                    <a:p>
                      <a:pPr marL="275590" algn="ctr">
                        <a:lnSpc>
                          <a:spcPct val="100000"/>
                        </a:lnSpc>
                      </a:pPr>
                      <a:r>
                        <a:rPr sz="2400" dirty="0">
                          <a:latin typeface="Times New Roman"/>
                          <a:cs typeface="Times New Roman"/>
                        </a:rPr>
                        <a:t>2786</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1130" algn="ctr">
                        <a:lnSpc>
                          <a:spcPct val="100000"/>
                        </a:lnSpc>
                      </a:pPr>
                      <a:r>
                        <a:rPr sz="2400" dirty="0">
                          <a:latin typeface="Times New Roman"/>
                          <a:cs typeface="Times New Roman"/>
                        </a:rPr>
                        <a:t>2687</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20">
                      <a:solidFill>
                        <a:srgbClr val="2C2C2C"/>
                      </a:solidFill>
                      <a:prstDash val="solid"/>
                    </a:lnR>
                    <a:lnT w="20319" cap="flat" cmpd="sng" algn="ctr">
                      <a:solidFill>
                        <a:srgbClr val="2C2C2C"/>
                      </a:solidFill>
                      <a:prstDash val="solid"/>
                      <a:round/>
                      <a:headEnd type="none" w="med" len="med"/>
                      <a:tailEnd type="none" w="med" len="med"/>
                    </a:lnT>
                    <a:lnB w="20319" cap="flat" cmpd="sng" algn="ctr">
                      <a:solidFill>
                        <a:srgbClr val="2C2C2C"/>
                      </a:solidFill>
                      <a:prstDash val="solid"/>
                      <a:round/>
                      <a:headEnd type="none" w="med" len="med"/>
                      <a:tailEnd type="none" w="med" len="med"/>
                    </a:lnB>
                  </a:tcPr>
                </a:tc>
                <a:tc>
                  <a:txBody>
                    <a:bodyPr/>
                    <a:lstStyle/>
                    <a:p>
                      <a:pPr marL="151130" algn="ctr">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54305" algn="ctr">
                        <a:lnSpc>
                          <a:spcPct val="100000"/>
                        </a:lnSpc>
                      </a:pPr>
                      <a:r>
                        <a:rPr sz="2400" spc="-45" dirty="0">
                          <a:latin typeface="Times New Roman"/>
                          <a:cs typeface="Times New Roman"/>
                        </a:rPr>
                        <a:t>1</a:t>
                      </a:r>
                      <a:r>
                        <a:rPr sz="2400" dirty="0">
                          <a:latin typeface="Times New Roman"/>
                          <a:cs typeface="Times New Roman"/>
                        </a:rPr>
                        <a:t>131</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87325" algn="ctr">
                        <a:lnSpc>
                          <a:spcPct val="100000"/>
                        </a:lnSpc>
                      </a:pPr>
                      <a:r>
                        <a:rPr sz="2400" dirty="0">
                          <a:solidFill>
                            <a:srgbClr val="FF0000"/>
                          </a:solidFill>
                          <a:latin typeface="Times New Roman"/>
                          <a:cs typeface="Times New Roman"/>
                        </a:rPr>
                        <a:t>379</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60655" algn="ctr">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7"/>
                  </a:ext>
                </a:extLst>
              </a:tr>
              <a:tr h="470029">
                <a:tc>
                  <a:txBody>
                    <a:bodyPr/>
                    <a:lstStyle/>
                    <a:p>
                      <a:pPr algn="ctr">
                        <a:lnSpc>
                          <a:spcPct val="100000"/>
                        </a:lnSpc>
                      </a:pPr>
                      <a:r>
                        <a:rPr sz="2400" dirty="0">
                          <a:latin typeface="Times New Roman"/>
                          <a:cs typeface="Times New Roman"/>
                        </a:rPr>
                        <a:t>DEN</a:t>
                      </a:r>
                      <a:endParaRPr sz="2400">
                        <a:latin typeface="Times New Roman"/>
                        <a:cs typeface="Times New Roman"/>
                      </a:endParaRPr>
                    </a:p>
                  </a:txBody>
                  <a:tcPr marL="0" marR="0" marT="0" marB="0">
                    <a:lnL w="20319">
                      <a:solidFill>
                        <a:srgbClr val="2C2C2C"/>
                      </a:solidFill>
                      <a:prstDash val="solid"/>
                    </a:lnL>
                    <a:lnR w="20319">
                      <a:solidFill>
                        <a:srgbClr val="2C2C2C"/>
                      </a:solidFill>
                      <a:prstDash val="solid"/>
                    </a:lnR>
                    <a:lnT w="20319">
                      <a:solidFill>
                        <a:srgbClr val="2C2C2C"/>
                      </a:solidFill>
                      <a:prstDash val="solid"/>
                    </a:lnT>
                    <a:lnB w="20320">
                      <a:solidFill>
                        <a:srgbClr val="808080"/>
                      </a:solidFill>
                      <a:prstDash val="solid"/>
                    </a:lnB>
                  </a:tcPr>
                </a:tc>
                <a:tc>
                  <a:txBody>
                    <a:bodyPr/>
                    <a:lstStyle/>
                    <a:p>
                      <a:pPr marL="275590" algn="ctr">
                        <a:lnSpc>
                          <a:spcPct val="100000"/>
                        </a:lnSpc>
                      </a:pPr>
                      <a:r>
                        <a:rPr sz="2400" dirty="0">
                          <a:latin typeface="Times New Roman"/>
                          <a:cs typeface="Times New Roman"/>
                        </a:rPr>
                        <a:t>1771</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51130" algn="ctr">
                        <a:lnSpc>
                          <a:spcPct val="100000"/>
                        </a:lnSpc>
                      </a:pPr>
                      <a:r>
                        <a:rPr sz="2400" dirty="0">
                          <a:latin typeface="Times New Roman"/>
                          <a:cs typeface="Times New Roman"/>
                        </a:rPr>
                        <a:t>2037</a:t>
                      </a:r>
                      <a:endParaRPr sz="2400">
                        <a:latin typeface="Times New Roman"/>
                        <a:cs typeface="Times New Roman"/>
                      </a:endParaRPr>
                    </a:p>
                  </a:txBody>
                  <a:tcPr marL="0" marR="0" marT="0" marB="0">
                    <a:lnL w="20320" cap="flat" cmpd="sng" algn="ctr">
                      <a:solidFill>
                        <a:srgbClr val="2C2C2C"/>
                      </a:solidFill>
                      <a:prstDash val="solid"/>
                      <a:round/>
                      <a:headEnd type="none" w="med" len="med"/>
                      <a:tailEnd type="none" w="med" len="med"/>
                    </a:lnL>
                    <a:lnR w="20320">
                      <a:solidFill>
                        <a:srgbClr val="2C2C2C"/>
                      </a:solidFill>
                      <a:prstDash val="solid"/>
                    </a:lnR>
                    <a:lnT w="20319" cap="flat" cmpd="sng" algn="ctr">
                      <a:solidFill>
                        <a:srgbClr val="2C2C2C"/>
                      </a:solidFill>
                      <a:prstDash val="solid"/>
                      <a:round/>
                      <a:headEnd type="none" w="med" len="med"/>
                      <a:tailEnd type="none" w="med" len="med"/>
                    </a:lnT>
                    <a:lnB w="20320">
                      <a:solidFill>
                        <a:srgbClr val="808080"/>
                      </a:solidFill>
                      <a:prstDash val="solid"/>
                    </a:lnB>
                  </a:tcPr>
                </a:tc>
                <a:tc>
                  <a:txBody>
                    <a:bodyPr/>
                    <a:lstStyle/>
                    <a:p>
                      <a:pPr marL="187325" algn="ctr">
                        <a:lnSpc>
                          <a:spcPct val="100000"/>
                        </a:lnSpc>
                      </a:pPr>
                      <a:r>
                        <a:rPr sz="2400" dirty="0">
                          <a:latin typeface="Times New Roman"/>
                          <a:cs typeface="Times New Roman"/>
                        </a:rPr>
                        <a:t>996</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51130" algn="ctr">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51130" algn="ctr">
                        <a:lnSpc>
                          <a:spcPct val="100000"/>
                        </a:lnSpc>
                      </a:pPr>
                      <a:r>
                        <a:rPr sz="2400" dirty="0">
                          <a:latin typeface="Times New Roman"/>
                          <a:cs typeface="Times New Roman"/>
                        </a:rPr>
                        <a:t>1235</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marL="151130" algn="ctr">
                        <a:lnSpc>
                          <a:spcPct val="100000"/>
                        </a:lnSpc>
                      </a:pPr>
                      <a:r>
                        <a:rPr sz="2400" dirty="0">
                          <a:latin typeface="Times New Roman"/>
                          <a:cs typeface="Times New Roman"/>
                        </a:rPr>
                        <a:t>1059</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20">
                      <a:solidFill>
                        <a:srgbClr val="808080"/>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20">
                      <a:solidFill>
                        <a:srgbClr val="808080"/>
                      </a:solidFill>
                      <a:prstDash val="solid"/>
                    </a:lnB>
                  </a:tcPr>
                </a:tc>
                <a:extLst>
                  <a:ext uri="{0D108BD9-81ED-4DB2-BD59-A6C34878D82A}">
                    <a16:rowId xmlns:a16="http://schemas.microsoft.com/office/drawing/2014/main" val="10008"/>
                  </a:ext>
                </a:extLst>
              </a:tr>
            </a:tbl>
          </a:graphicData>
        </a:graphic>
      </p:graphicFrame>
      <p:sp>
        <p:nvSpPr>
          <p:cNvPr id="3" name="Rectangle 2"/>
          <p:cNvSpPr/>
          <p:nvPr/>
        </p:nvSpPr>
        <p:spPr>
          <a:xfrm>
            <a:off x="544641" y="197743"/>
            <a:ext cx="11762283" cy="954107"/>
          </a:xfrm>
          <a:prstGeom prst="rect">
            <a:avLst/>
          </a:prstGeom>
        </p:spPr>
        <p:txBody>
          <a:bodyPr wrap="square">
            <a:spAutoFit/>
          </a:bodyPr>
          <a:lstStyle/>
          <a:p>
            <a:r>
              <a:rPr lang="en-US" sz="2800" dirty="0"/>
              <a:t>Step 3. Find the closest (most similar) pair of clusters and merge them into a single cluster, so that now you have one less cluster.  </a:t>
            </a:r>
            <a:r>
              <a:rPr lang="en-US" sz="2800" b="1" dirty="0">
                <a:solidFill>
                  <a:srgbClr val="FF0000"/>
                </a:solidFill>
              </a:rPr>
              <a:t>BOS/NY </a:t>
            </a:r>
            <a:r>
              <a:rPr lang="en-US" sz="2800" b="1" dirty="0"/>
              <a:t>merged  with </a:t>
            </a:r>
            <a:r>
              <a:rPr lang="en-US" sz="2800" b="1" dirty="0">
                <a:solidFill>
                  <a:srgbClr val="FF0000"/>
                </a:solidFill>
              </a:rPr>
              <a:t>DC</a:t>
            </a:r>
          </a:p>
        </p:txBody>
      </p:sp>
      <p:sp>
        <p:nvSpPr>
          <p:cNvPr id="4" name="Rectangle 3"/>
          <p:cNvSpPr/>
          <p:nvPr/>
        </p:nvSpPr>
        <p:spPr>
          <a:xfrm>
            <a:off x="752125" y="5815445"/>
            <a:ext cx="11762283" cy="523220"/>
          </a:xfrm>
          <a:prstGeom prst="rect">
            <a:avLst/>
          </a:prstGeom>
        </p:spPr>
        <p:txBody>
          <a:bodyPr wrap="square">
            <a:spAutoFit/>
          </a:bodyPr>
          <a:lstStyle/>
          <a:p>
            <a:r>
              <a:rPr lang="en-US" sz="2800" dirty="0"/>
              <a:t>LA and SF become the closet, they will merge and for a new cluster </a:t>
            </a:r>
            <a:endParaRPr lang="en-US" sz="2800" b="1" dirty="0">
              <a:solidFill>
                <a:srgbClr val="FF0000"/>
              </a:solidFill>
            </a:endParaRPr>
          </a:p>
        </p:txBody>
      </p:sp>
    </p:spTree>
    <p:extLst>
      <p:ext uri="{BB962C8B-B14F-4D97-AF65-F5344CB8AC3E}">
        <p14:creationId xmlns:p14="http://schemas.microsoft.com/office/powerpoint/2010/main" val="4150562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8197" y="601007"/>
            <a:ext cx="10658008" cy="954107"/>
          </a:xfrm>
          <a:prstGeom prst="rect">
            <a:avLst/>
          </a:prstGeom>
        </p:spPr>
        <p:txBody>
          <a:bodyPr wrap="square">
            <a:spAutoFit/>
          </a:bodyPr>
          <a:lstStyle/>
          <a:p>
            <a:r>
              <a:rPr lang="en-US" sz="2800" dirty="0"/>
              <a:t>Step 3. Compute distances (similarities) between the new cluster and each of the old clusters.  </a:t>
            </a:r>
            <a:r>
              <a:rPr lang="en-US" sz="2800" b="1" dirty="0">
                <a:solidFill>
                  <a:srgbClr val="FF0000"/>
                </a:solidFill>
              </a:rPr>
              <a:t>Then LA  </a:t>
            </a:r>
            <a:r>
              <a:rPr lang="en-US" sz="2800" b="1" dirty="0"/>
              <a:t>merged  with </a:t>
            </a:r>
            <a:r>
              <a:rPr lang="en-US" sz="2800" b="1" dirty="0">
                <a:solidFill>
                  <a:srgbClr val="FF0000"/>
                </a:solidFill>
              </a:rPr>
              <a:t>SF</a:t>
            </a:r>
          </a:p>
        </p:txBody>
      </p:sp>
      <p:graphicFrame>
        <p:nvGraphicFramePr>
          <p:cNvPr id="4" name="object 3"/>
          <p:cNvGraphicFramePr>
            <a:graphicFrameLocks noGrp="1"/>
          </p:cNvGraphicFramePr>
          <p:nvPr>
            <p:extLst>
              <p:ext uri="{D42A27DB-BD31-4B8C-83A1-F6EECF244321}">
                <p14:modId xmlns:p14="http://schemas.microsoft.com/office/powerpoint/2010/main" val="1060112512"/>
              </p:ext>
            </p:extLst>
          </p:nvPr>
        </p:nvGraphicFramePr>
        <p:xfrm>
          <a:off x="908197" y="2128145"/>
          <a:ext cx="11022053" cy="2689844"/>
        </p:xfrm>
        <a:graphic>
          <a:graphicData uri="http://schemas.openxmlformats.org/drawingml/2006/table">
            <a:tbl>
              <a:tblPr firstRow="1" bandRow="1">
                <a:tableStyleId>{2D5ABB26-0587-4C30-8999-92F81FD0307C}</a:tableStyleId>
              </a:tblPr>
              <a:tblGrid>
                <a:gridCol w="2132887">
                  <a:extLst>
                    <a:ext uri="{9D8B030D-6E8A-4147-A177-3AD203B41FA5}">
                      <a16:colId xmlns:a16="http://schemas.microsoft.com/office/drawing/2014/main" val="20000"/>
                    </a:ext>
                  </a:extLst>
                </a:gridCol>
                <a:gridCol w="2168823">
                  <a:extLst>
                    <a:ext uri="{9D8B030D-6E8A-4147-A177-3AD203B41FA5}">
                      <a16:colId xmlns:a16="http://schemas.microsoft.com/office/drawing/2014/main" val="20001"/>
                    </a:ext>
                  </a:extLst>
                </a:gridCol>
                <a:gridCol w="1209315">
                  <a:extLst>
                    <a:ext uri="{9D8B030D-6E8A-4147-A177-3AD203B41FA5}">
                      <a16:colId xmlns:a16="http://schemas.microsoft.com/office/drawing/2014/main" val="20002"/>
                    </a:ext>
                  </a:extLst>
                </a:gridCol>
                <a:gridCol w="1312973">
                  <a:extLst>
                    <a:ext uri="{9D8B030D-6E8A-4147-A177-3AD203B41FA5}">
                      <a16:colId xmlns:a16="http://schemas.microsoft.com/office/drawing/2014/main" val="20003"/>
                    </a:ext>
                  </a:extLst>
                </a:gridCol>
                <a:gridCol w="1330249">
                  <a:extLst>
                    <a:ext uri="{9D8B030D-6E8A-4147-A177-3AD203B41FA5}">
                      <a16:colId xmlns:a16="http://schemas.microsoft.com/office/drawing/2014/main" val="20004"/>
                    </a:ext>
                  </a:extLst>
                </a:gridCol>
                <a:gridCol w="1520283">
                  <a:extLst>
                    <a:ext uri="{9D8B030D-6E8A-4147-A177-3AD203B41FA5}">
                      <a16:colId xmlns:a16="http://schemas.microsoft.com/office/drawing/2014/main" val="20005"/>
                    </a:ext>
                  </a:extLst>
                </a:gridCol>
                <a:gridCol w="1347523">
                  <a:extLst>
                    <a:ext uri="{9D8B030D-6E8A-4147-A177-3AD203B41FA5}">
                      <a16:colId xmlns:a16="http://schemas.microsoft.com/office/drawing/2014/main" val="20006"/>
                    </a:ext>
                  </a:extLst>
                </a:gridCol>
              </a:tblGrid>
              <a:tr h="462113">
                <a:tc>
                  <a:txBody>
                    <a:bodyPr/>
                    <a:lstStyle/>
                    <a:p>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38760" marR="231140" indent="62865">
                        <a:lnSpc>
                          <a:spcPts val="2780"/>
                        </a:lnSpc>
                      </a:pPr>
                      <a:r>
                        <a:rPr sz="2400" dirty="0">
                          <a:latin typeface="Times New Roman"/>
                          <a:cs typeface="Times New Roman"/>
                        </a:rPr>
                        <a:t>BOS/NY/DC</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84150">
                        <a:lnSpc>
                          <a:spcPct val="100000"/>
                        </a:lnSpc>
                      </a:pPr>
                      <a:r>
                        <a:rPr sz="2400" dirty="0">
                          <a:latin typeface="Times New Roman"/>
                          <a:cs typeface="Times New Roman"/>
                        </a:rPr>
                        <a:t>MIA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28600">
                        <a:lnSpc>
                          <a:spcPct val="100000"/>
                        </a:lnSpc>
                      </a:pPr>
                      <a:r>
                        <a:rPr sz="2400" dirty="0">
                          <a:latin typeface="Times New Roman"/>
                          <a:cs typeface="Times New Roman"/>
                        </a:rPr>
                        <a:t>CHI</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20979">
                        <a:lnSpc>
                          <a:spcPct val="100000"/>
                        </a:lnSpc>
                      </a:pPr>
                      <a:r>
                        <a:rPr sz="2400" dirty="0">
                          <a:latin typeface="Times New Roman"/>
                          <a:cs typeface="Times New Roman"/>
                        </a:rPr>
                        <a:t>SEA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3995">
                        <a:lnSpc>
                          <a:spcPct val="100000"/>
                        </a:lnSpc>
                      </a:pPr>
                      <a:r>
                        <a:rPr sz="2400" dirty="0">
                          <a:latin typeface="Times New Roman"/>
                          <a:cs typeface="Times New Roman"/>
                        </a:rPr>
                        <a:t>SF/LA</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3995">
                        <a:lnSpc>
                          <a:spcPct val="100000"/>
                        </a:lnSpc>
                      </a:pPr>
                      <a:r>
                        <a:rPr sz="2400" dirty="0">
                          <a:latin typeface="Times New Roman"/>
                          <a:cs typeface="Times New Roman"/>
                        </a:rPr>
                        <a:t>DEN</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0"/>
                  </a:ext>
                </a:extLst>
              </a:tr>
              <a:tr h="398931">
                <a:tc>
                  <a:txBody>
                    <a:bodyPr/>
                    <a:lstStyle/>
                    <a:p>
                      <a:pPr marL="322580">
                        <a:lnSpc>
                          <a:spcPct val="100000"/>
                        </a:lnSpc>
                      </a:pPr>
                      <a:r>
                        <a:rPr sz="2400" dirty="0">
                          <a:latin typeface="Times New Roman"/>
                          <a:cs typeface="Times New Roman"/>
                        </a:rPr>
                        <a:t>BOS/NY/DC</a:t>
                      </a: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79705">
                        <a:lnSpc>
                          <a:spcPct val="100000"/>
                        </a:lnSpc>
                      </a:pPr>
                      <a:r>
                        <a:rPr sz="2400" dirty="0">
                          <a:latin typeface="Times New Roman"/>
                          <a:cs typeface="Times New Roman"/>
                        </a:rPr>
                        <a:t>1075</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solidFill>
                            <a:srgbClr val="FF0000"/>
                          </a:solidFill>
                          <a:latin typeface="Times New Roman"/>
                          <a:cs typeface="Times New Roman"/>
                        </a:rPr>
                        <a:t>671</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3360">
                        <a:lnSpc>
                          <a:spcPct val="100000"/>
                        </a:lnSpc>
                      </a:pPr>
                      <a:r>
                        <a:rPr sz="2400" dirty="0">
                          <a:latin typeface="Times New Roman"/>
                          <a:cs typeface="Times New Roman"/>
                        </a:rPr>
                        <a:t>2684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65430">
                        <a:lnSpc>
                          <a:spcPct val="100000"/>
                        </a:lnSpc>
                      </a:pPr>
                      <a:r>
                        <a:rPr sz="2400" dirty="0">
                          <a:latin typeface="Times New Roman"/>
                          <a:cs typeface="Times New Roman"/>
                        </a:rPr>
                        <a:t>2631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7804">
                        <a:lnSpc>
                          <a:spcPct val="100000"/>
                        </a:lnSpc>
                      </a:pPr>
                      <a:r>
                        <a:rPr sz="2400" dirty="0">
                          <a:latin typeface="Times New Roman"/>
                          <a:cs typeface="Times New Roman"/>
                        </a:rPr>
                        <a:t>1616</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1"/>
                  </a:ext>
                </a:extLst>
              </a:tr>
              <a:tr h="321306">
                <a:tc>
                  <a:txBody>
                    <a:bodyPr/>
                    <a:lstStyle/>
                    <a:p>
                      <a:pPr algn="ctr">
                        <a:lnSpc>
                          <a:spcPct val="100000"/>
                        </a:lnSpc>
                      </a:pPr>
                      <a:r>
                        <a:rPr sz="2400" dirty="0">
                          <a:latin typeface="Times New Roman"/>
                          <a:cs typeface="Times New Roman"/>
                        </a:rPr>
                        <a:t>MIA</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08279">
                        <a:lnSpc>
                          <a:spcPct val="100000"/>
                        </a:lnSpc>
                      </a:pPr>
                      <a:r>
                        <a:rPr sz="2400" dirty="0">
                          <a:latin typeface="Times New Roman"/>
                          <a:cs typeface="Times New Roman"/>
                        </a:rPr>
                        <a:t>1329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3360">
                        <a:lnSpc>
                          <a:spcPct val="100000"/>
                        </a:lnSpc>
                      </a:pPr>
                      <a:r>
                        <a:rPr sz="2400" dirty="0">
                          <a:latin typeface="Times New Roman"/>
                          <a:cs typeface="Times New Roman"/>
                        </a:rPr>
                        <a:t>3273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65430">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7804">
                        <a:lnSpc>
                          <a:spcPct val="100000"/>
                        </a:lnSpc>
                      </a:pPr>
                      <a:r>
                        <a:rPr sz="2400" dirty="0">
                          <a:latin typeface="Times New Roman"/>
                          <a:cs typeface="Times New Roman"/>
                        </a:rPr>
                        <a:t>2037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2"/>
                  </a:ext>
                </a:extLst>
              </a:tr>
              <a:tr h="321306">
                <a:tc>
                  <a:txBody>
                    <a:bodyPr/>
                    <a:lstStyle/>
                    <a:p>
                      <a:pPr algn="ctr">
                        <a:lnSpc>
                          <a:spcPct val="100000"/>
                        </a:lnSpc>
                      </a:pPr>
                      <a:r>
                        <a:rPr sz="2400" dirty="0">
                          <a:latin typeface="Times New Roman"/>
                          <a:cs typeface="Times New Roman"/>
                        </a:rPr>
                        <a:t>CHI</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solidFill>
                            <a:srgbClr val="FF0000"/>
                          </a:solidFill>
                          <a:latin typeface="Times New Roman"/>
                          <a:cs typeface="Times New Roman"/>
                        </a:rPr>
                        <a:t>671</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79705">
                        <a:lnSpc>
                          <a:spcPct val="100000"/>
                        </a:lnSpc>
                      </a:pPr>
                      <a:r>
                        <a:rPr sz="2400" dirty="0">
                          <a:latin typeface="Times New Roman"/>
                          <a:cs typeface="Times New Roman"/>
                        </a:rPr>
                        <a:t>1329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3360">
                        <a:lnSpc>
                          <a:spcPct val="100000"/>
                        </a:lnSpc>
                      </a:pPr>
                      <a:r>
                        <a:rPr sz="2400" dirty="0">
                          <a:latin typeface="Times New Roman"/>
                          <a:cs typeface="Times New Roman"/>
                        </a:rPr>
                        <a:t>2013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65430">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996</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3"/>
                  </a:ext>
                </a:extLst>
              </a:tr>
              <a:tr h="321306">
                <a:tc>
                  <a:txBody>
                    <a:bodyPr/>
                    <a:lstStyle/>
                    <a:p>
                      <a:pPr algn="ctr">
                        <a:lnSpc>
                          <a:spcPct val="100000"/>
                        </a:lnSpc>
                      </a:pPr>
                      <a:r>
                        <a:rPr sz="2400" dirty="0">
                          <a:latin typeface="Times New Roman"/>
                          <a:cs typeface="Times New Roman"/>
                        </a:rPr>
                        <a:t>SEA</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2684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79705">
                        <a:lnSpc>
                          <a:spcPct val="100000"/>
                        </a:lnSpc>
                      </a:pPr>
                      <a:r>
                        <a:rPr sz="2400" dirty="0">
                          <a:latin typeface="Times New Roman"/>
                          <a:cs typeface="Times New Roman"/>
                        </a:rPr>
                        <a:t>3273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08279">
                        <a:lnSpc>
                          <a:spcPct val="100000"/>
                        </a:lnSpc>
                      </a:pPr>
                      <a:r>
                        <a:rPr sz="2400" dirty="0">
                          <a:latin typeface="Times New Roman"/>
                          <a:cs typeface="Times New Roman"/>
                        </a:rPr>
                        <a:t>2013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808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7804">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4"/>
                  </a:ext>
                </a:extLst>
              </a:tr>
              <a:tr h="321306">
                <a:tc>
                  <a:txBody>
                    <a:bodyPr/>
                    <a:lstStyle/>
                    <a:p>
                      <a:pPr algn="ctr">
                        <a:lnSpc>
                          <a:spcPct val="100000"/>
                        </a:lnSpc>
                      </a:pPr>
                      <a:r>
                        <a:rPr sz="2400" dirty="0">
                          <a:latin typeface="Times New Roman"/>
                          <a:cs typeface="Times New Roman"/>
                        </a:rPr>
                        <a:t>SF/LA</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2631</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79705">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08279">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808</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7804">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5"/>
                  </a:ext>
                </a:extLst>
              </a:tr>
              <a:tr h="321306">
                <a:tc>
                  <a:txBody>
                    <a:bodyPr/>
                    <a:lstStyle/>
                    <a:p>
                      <a:pPr algn="ctr">
                        <a:lnSpc>
                          <a:spcPct val="100000"/>
                        </a:lnSpc>
                      </a:pPr>
                      <a:r>
                        <a:rPr sz="2400" dirty="0">
                          <a:latin typeface="Times New Roman"/>
                          <a:cs typeface="Times New Roman"/>
                        </a:rPr>
                        <a:t>DEN</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algn="ctr">
                        <a:lnSpc>
                          <a:spcPct val="100000"/>
                        </a:lnSpc>
                      </a:pPr>
                      <a:r>
                        <a:rPr sz="2400" dirty="0">
                          <a:latin typeface="Times New Roman"/>
                          <a:cs typeface="Times New Roman"/>
                        </a:rPr>
                        <a:t>1616</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179705">
                        <a:lnSpc>
                          <a:spcPct val="100000"/>
                        </a:lnSpc>
                      </a:pPr>
                      <a:r>
                        <a:rPr sz="2400" dirty="0">
                          <a:latin typeface="Times New Roman"/>
                          <a:cs typeface="Times New Roman"/>
                        </a:rPr>
                        <a:t>2037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algn="ctr">
                        <a:lnSpc>
                          <a:spcPct val="100000"/>
                        </a:lnSpc>
                      </a:pPr>
                      <a:r>
                        <a:rPr sz="2400" dirty="0">
                          <a:latin typeface="Times New Roman"/>
                          <a:cs typeface="Times New Roman"/>
                        </a:rPr>
                        <a:t>996</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213360">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265430">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808080"/>
                      </a:solidFill>
                      <a:prstDash val="solid"/>
                    </a:lnB>
                  </a:tcPr>
                </a:tc>
                <a:extLst>
                  <a:ext uri="{0D108BD9-81ED-4DB2-BD59-A6C34878D82A}">
                    <a16:rowId xmlns:a16="http://schemas.microsoft.com/office/drawing/2014/main" val="10006"/>
                  </a:ext>
                </a:extLst>
              </a:tr>
            </a:tbl>
          </a:graphicData>
        </a:graphic>
      </p:graphicFrame>
      <p:sp>
        <p:nvSpPr>
          <p:cNvPr id="5" name="Rectangle 4"/>
          <p:cNvSpPr/>
          <p:nvPr/>
        </p:nvSpPr>
        <p:spPr>
          <a:xfrm>
            <a:off x="1278837" y="5391020"/>
            <a:ext cx="7274940" cy="451406"/>
          </a:xfrm>
          <a:prstGeom prst="rect">
            <a:avLst/>
          </a:prstGeom>
        </p:spPr>
        <p:txBody>
          <a:bodyPr wrap="none">
            <a:spAutoFit/>
          </a:bodyPr>
          <a:lstStyle/>
          <a:p>
            <a:pPr marL="238760" marR="231140" indent="62865">
              <a:lnSpc>
                <a:spcPts val="2780"/>
              </a:lnSpc>
            </a:pPr>
            <a:r>
              <a:rPr lang="en-US" sz="2400" b="1" dirty="0">
                <a:latin typeface="Times New Roman"/>
                <a:cs typeface="Times New Roman"/>
              </a:rPr>
              <a:t>The cluster of BOS/NYC/DC  is the closest to CHI</a:t>
            </a:r>
          </a:p>
        </p:txBody>
      </p:sp>
    </p:spTree>
    <p:extLst>
      <p:ext uri="{BB962C8B-B14F-4D97-AF65-F5344CB8AC3E}">
        <p14:creationId xmlns:p14="http://schemas.microsoft.com/office/powerpoint/2010/main" val="3145245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0215" y="125746"/>
            <a:ext cx="3098284" cy="523220"/>
          </a:xfrm>
          <a:prstGeom prst="rect">
            <a:avLst/>
          </a:prstGeom>
        </p:spPr>
        <p:txBody>
          <a:bodyPr wrap="none">
            <a:spAutoFit/>
          </a:bodyPr>
          <a:lstStyle/>
          <a:p>
            <a:r>
              <a:rPr lang="en-US" sz="2800" dirty="0"/>
              <a:t>Repeat Step 2 and 3</a:t>
            </a:r>
          </a:p>
        </p:txBody>
      </p:sp>
      <p:sp>
        <p:nvSpPr>
          <p:cNvPr id="6" name="Rectangle 5"/>
          <p:cNvSpPr/>
          <p:nvPr/>
        </p:nvSpPr>
        <p:spPr>
          <a:xfrm>
            <a:off x="386471" y="849468"/>
            <a:ext cx="3986156" cy="451406"/>
          </a:xfrm>
          <a:prstGeom prst="rect">
            <a:avLst/>
          </a:prstGeom>
        </p:spPr>
        <p:txBody>
          <a:bodyPr wrap="none">
            <a:spAutoFit/>
          </a:bodyPr>
          <a:lstStyle/>
          <a:p>
            <a:pPr marL="238760" marR="231140" indent="62865">
              <a:lnSpc>
                <a:spcPts val="2780"/>
              </a:lnSpc>
            </a:pPr>
            <a:r>
              <a:rPr lang="en-US" sz="2400" b="1" dirty="0">
                <a:solidFill>
                  <a:srgbClr val="FF0000"/>
                </a:solidFill>
                <a:latin typeface="Times New Roman"/>
                <a:cs typeface="Times New Roman"/>
              </a:rPr>
              <a:t>LA/SF </a:t>
            </a:r>
            <a:r>
              <a:rPr lang="en-US" sz="2400" b="1" dirty="0">
                <a:latin typeface="Times New Roman"/>
                <a:cs typeface="Times New Roman"/>
              </a:rPr>
              <a:t>merged with </a:t>
            </a:r>
            <a:r>
              <a:rPr lang="en-US" sz="2400" b="1" dirty="0">
                <a:solidFill>
                  <a:srgbClr val="FF0000"/>
                </a:solidFill>
                <a:latin typeface="Times New Roman"/>
                <a:cs typeface="Times New Roman"/>
              </a:rPr>
              <a:t>SEA</a:t>
            </a:r>
          </a:p>
        </p:txBody>
      </p:sp>
      <p:graphicFrame>
        <p:nvGraphicFramePr>
          <p:cNvPr id="8" name="object 2"/>
          <p:cNvGraphicFramePr>
            <a:graphicFrameLocks noGrp="1"/>
          </p:cNvGraphicFramePr>
          <p:nvPr>
            <p:extLst>
              <p:ext uri="{D42A27DB-BD31-4B8C-83A1-F6EECF244321}">
                <p14:modId xmlns:p14="http://schemas.microsoft.com/office/powerpoint/2010/main" val="1361844076"/>
              </p:ext>
            </p:extLst>
          </p:nvPr>
        </p:nvGraphicFramePr>
        <p:xfrm>
          <a:off x="683097" y="1389567"/>
          <a:ext cx="11022051" cy="2234414"/>
        </p:xfrm>
        <a:graphic>
          <a:graphicData uri="http://schemas.openxmlformats.org/drawingml/2006/table">
            <a:tbl>
              <a:tblPr firstRow="1" bandRow="1">
                <a:tableStyleId>{2D5ABB26-0587-4C30-8999-92F81FD0307C}</a:tableStyleId>
              </a:tblPr>
              <a:tblGrid>
                <a:gridCol w="2900539">
                  <a:extLst>
                    <a:ext uri="{9D8B030D-6E8A-4147-A177-3AD203B41FA5}">
                      <a16:colId xmlns:a16="http://schemas.microsoft.com/office/drawing/2014/main" val="20000"/>
                    </a:ext>
                  </a:extLst>
                </a:gridCol>
                <a:gridCol w="2938730">
                  <a:extLst>
                    <a:ext uri="{9D8B030D-6E8A-4147-A177-3AD203B41FA5}">
                      <a16:colId xmlns:a16="http://schemas.microsoft.com/office/drawing/2014/main" val="20001"/>
                    </a:ext>
                  </a:extLst>
                </a:gridCol>
                <a:gridCol w="1174764">
                  <a:extLst>
                    <a:ext uri="{9D8B030D-6E8A-4147-A177-3AD203B41FA5}">
                      <a16:colId xmlns:a16="http://schemas.microsoft.com/office/drawing/2014/main" val="20002"/>
                    </a:ext>
                  </a:extLst>
                </a:gridCol>
                <a:gridCol w="1261143">
                  <a:extLst>
                    <a:ext uri="{9D8B030D-6E8A-4147-A177-3AD203B41FA5}">
                      <a16:colId xmlns:a16="http://schemas.microsoft.com/office/drawing/2014/main" val="20003"/>
                    </a:ext>
                  </a:extLst>
                </a:gridCol>
                <a:gridCol w="1451179">
                  <a:extLst>
                    <a:ext uri="{9D8B030D-6E8A-4147-A177-3AD203B41FA5}">
                      <a16:colId xmlns:a16="http://schemas.microsoft.com/office/drawing/2014/main" val="20004"/>
                    </a:ext>
                  </a:extLst>
                </a:gridCol>
                <a:gridCol w="1295696">
                  <a:extLst>
                    <a:ext uri="{9D8B030D-6E8A-4147-A177-3AD203B41FA5}">
                      <a16:colId xmlns:a16="http://schemas.microsoft.com/office/drawing/2014/main" val="20005"/>
                    </a:ext>
                  </a:extLst>
                </a:gridCol>
              </a:tblGrid>
              <a:tr h="405614">
                <a:tc>
                  <a:txBody>
                    <a:bodyPr/>
                    <a:lstStyle/>
                    <a:p>
                      <a:endParaRPr sz="2400" dirty="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499745" marR="214629" indent="-278130">
                        <a:lnSpc>
                          <a:spcPts val="2780"/>
                        </a:lnSpc>
                      </a:pPr>
                      <a:r>
                        <a:rPr sz="2400" dirty="0">
                          <a:latin typeface="Times New Roman"/>
                          <a:cs typeface="Times New Roman"/>
                        </a:rPr>
                        <a:t>BOS/NY/DC/CHI</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4625">
                        <a:lnSpc>
                          <a:spcPct val="100000"/>
                        </a:lnSpc>
                      </a:pPr>
                      <a:r>
                        <a:rPr sz="2400" dirty="0">
                          <a:latin typeface="Times New Roman"/>
                          <a:cs typeface="Times New Roman"/>
                        </a:rPr>
                        <a:t>MIA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201930">
                        <a:lnSpc>
                          <a:spcPct val="100000"/>
                        </a:lnSpc>
                      </a:pPr>
                      <a:r>
                        <a:rPr sz="2400" dirty="0">
                          <a:latin typeface="Times New Roman"/>
                          <a:cs typeface="Times New Roman"/>
                        </a:rPr>
                        <a:t>SEA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94945">
                        <a:lnSpc>
                          <a:spcPct val="100000"/>
                        </a:lnSpc>
                      </a:pPr>
                      <a:r>
                        <a:rPr sz="2400" dirty="0">
                          <a:latin typeface="Times New Roman"/>
                          <a:cs typeface="Times New Roman"/>
                        </a:rPr>
                        <a:t>SF/LA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200025">
                        <a:lnSpc>
                          <a:spcPct val="100000"/>
                        </a:lnSpc>
                      </a:pPr>
                      <a:r>
                        <a:rPr sz="2400" dirty="0">
                          <a:latin typeface="Times New Roman"/>
                          <a:cs typeface="Times New Roman"/>
                        </a:rPr>
                        <a:t>DEN</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0"/>
                  </a:ext>
                </a:extLst>
              </a:tr>
              <a:tr h="276225">
                <a:tc>
                  <a:txBody>
                    <a:bodyPr/>
                    <a:lstStyle/>
                    <a:p>
                      <a:pPr marL="441959">
                        <a:lnSpc>
                          <a:spcPct val="100000"/>
                        </a:lnSpc>
                      </a:pPr>
                      <a:r>
                        <a:rPr sz="2400" dirty="0">
                          <a:latin typeface="Times New Roman"/>
                          <a:cs typeface="Times New Roman"/>
                        </a:rPr>
                        <a:t>BOS/NY/DC/CHI</a:t>
                      </a: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0180">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94310">
                        <a:lnSpc>
                          <a:spcPct val="100000"/>
                        </a:lnSpc>
                      </a:pPr>
                      <a:r>
                        <a:rPr sz="2400" dirty="0">
                          <a:latin typeface="Times New Roman"/>
                          <a:cs typeface="Times New Roman"/>
                        </a:rPr>
                        <a:t>2013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246379">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996</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1"/>
                  </a:ext>
                </a:extLst>
              </a:tr>
              <a:tr h="276225">
                <a:tc>
                  <a:txBody>
                    <a:bodyPr/>
                    <a:lstStyle/>
                    <a:p>
                      <a:pPr algn="ctr">
                        <a:lnSpc>
                          <a:spcPct val="100000"/>
                        </a:lnSpc>
                      </a:pPr>
                      <a:r>
                        <a:rPr sz="2400" dirty="0">
                          <a:latin typeface="Times New Roman"/>
                          <a:cs typeface="Times New Roman"/>
                        </a:rPr>
                        <a:t>MIA</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94310">
                        <a:lnSpc>
                          <a:spcPct val="100000"/>
                        </a:lnSpc>
                      </a:pPr>
                      <a:r>
                        <a:rPr sz="2400" dirty="0">
                          <a:latin typeface="Times New Roman"/>
                          <a:cs typeface="Times New Roman"/>
                        </a:rPr>
                        <a:t>3273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246379">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203835">
                        <a:lnSpc>
                          <a:spcPct val="100000"/>
                        </a:lnSpc>
                      </a:pPr>
                      <a:r>
                        <a:rPr sz="2400" dirty="0">
                          <a:latin typeface="Times New Roman"/>
                          <a:cs typeface="Times New Roman"/>
                        </a:rPr>
                        <a:t>2037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2"/>
                  </a:ext>
                </a:extLst>
              </a:tr>
              <a:tr h="276225">
                <a:tc>
                  <a:txBody>
                    <a:bodyPr/>
                    <a:lstStyle/>
                    <a:p>
                      <a:pPr algn="ctr">
                        <a:lnSpc>
                          <a:spcPct val="100000"/>
                        </a:lnSpc>
                      </a:pPr>
                      <a:r>
                        <a:rPr sz="2400" dirty="0">
                          <a:latin typeface="Times New Roman"/>
                          <a:cs typeface="Times New Roman"/>
                        </a:rPr>
                        <a:t>SEA</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2013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0180">
                        <a:lnSpc>
                          <a:spcPct val="100000"/>
                        </a:lnSpc>
                      </a:pPr>
                      <a:r>
                        <a:rPr sz="2400" dirty="0">
                          <a:latin typeface="Times New Roman"/>
                          <a:cs typeface="Times New Roman"/>
                        </a:rPr>
                        <a:t>3273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solidFill>
                            <a:srgbClr val="FF0000"/>
                          </a:solidFill>
                          <a:latin typeface="Times New Roman"/>
                          <a:cs typeface="Times New Roman"/>
                        </a:rPr>
                        <a:t>808</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203835">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3"/>
                  </a:ext>
                </a:extLst>
              </a:tr>
              <a:tr h="276225">
                <a:tc>
                  <a:txBody>
                    <a:bodyPr/>
                    <a:lstStyle/>
                    <a:p>
                      <a:pPr algn="ctr">
                        <a:lnSpc>
                          <a:spcPct val="100000"/>
                        </a:lnSpc>
                      </a:pPr>
                      <a:r>
                        <a:rPr sz="2400" dirty="0">
                          <a:latin typeface="Times New Roman"/>
                          <a:cs typeface="Times New Roman"/>
                        </a:rPr>
                        <a:t>SF/LA</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170180">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solidFill>
                            <a:srgbClr val="FF0000"/>
                          </a:solidFill>
                          <a:latin typeface="Times New Roman"/>
                          <a:cs typeface="Times New Roman"/>
                        </a:rPr>
                        <a:t>808</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203835">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4"/>
                  </a:ext>
                </a:extLst>
              </a:tr>
              <a:tr h="276225">
                <a:tc>
                  <a:txBody>
                    <a:bodyPr/>
                    <a:lstStyle/>
                    <a:p>
                      <a:pPr algn="ctr">
                        <a:lnSpc>
                          <a:spcPct val="100000"/>
                        </a:lnSpc>
                      </a:pPr>
                      <a:r>
                        <a:rPr sz="2400" dirty="0">
                          <a:latin typeface="Times New Roman"/>
                          <a:cs typeface="Times New Roman"/>
                        </a:rPr>
                        <a:t>DEN</a:t>
                      </a: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algn="ctr">
                        <a:lnSpc>
                          <a:spcPct val="100000"/>
                        </a:lnSpc>
                      </a:pPr>
                      <a:r>
                        <a:rPr sz="2400" dirty="0">
                          <a:latin typeface="Times New Roman"/>
                          <a:cs typeface="Times New Roman"/>
                        </a:rPr>
                        <a:t>996</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marL="170180">
                        <a:lnSpc>
                          <a:spcPct val="100000"/>
                        </a:lnSpc>
                      </a:pPr>
                      <a:r>
                        <a:rPr sz="2400" dirty="0">
                          <a:latin typeface="Times New Roman"/>
                          <a:cs typeface="Times New Roman"/>
                        </a:rPr>
                        <a:t>2037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marL="194310">
                        <a:lnSpc>
                          <a:spcPct val="100000"/>
                        </a:lnSpc>
                      </a:pPr>
                      <a:r>
                        <a:rPr sz="2400" dirty="0">
                          <a:latin typeface="Times New Roman"/>
                          <a:cs typeface="Times New Roman"/>
                        </a:rPr>
                        <a:t>1307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marL="246379">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19">
                      <a:solidFill>
                        <a:srgbClr val="808080"/>
                      </a:solidFill>
                      <a:prstDash val="solid"/>
                    </a:lnR>
                    <a:lnT w="20319">
                      <a:solidFill>
                        <a:srgbClr val="2C2C2C"/>
                      </a:solidFill>
                      <a:prstDash val="solid"/>
                    </a:lnT>
                    <a:lnB w="20319">
                      <a:solidFill>
                        <a:srgbClr val="808080"/>
                      </a:solidFill>
                      <a:prstDash val="solid"/>
                    </a:lnB>
                  </a:tcPr>
                </a:tc>
                <a:extLst>
                  <a:ext uri="{0D108BD9-81ED-4DB2-BD59-A6C34878D82A}">
                    <a16:rowId xmlns:a16="http://schemas.microsoft.com/office/drawing/2014/main" val="10005"/>
                  </a:ext>
                </a:extLst>
              </a:tr>
            </a:tbl>
          </a:graphicData>
        </a:graphic>
      </p:graphicFrame>
      <p:graphicFrame>
        <p:nvGraphicFramePr>
          <p:cNvPr id="7" name="object 3"/>
          <p:cNvGraphicFramePr>
            <a:graphicFrameLocks noGrp="1"/>
          </p:cNvGraphicFramePr>
          <p:nvPr>
            <p:extLst>
              <p:ext uri="{D42A27DB-BD31-4B8C-83A1-F6EECF244321}">
                <p14:modId xmlns:p14="http://schemas.microsoft.com/office/powerpoint/2010/main" val="1307528221"/>
              </p:ext>
            </p:extLst>
          </p:nvPr>
        </p:nvGraphicFramePr>
        <p:xfrm>
          <a:off x="683097" y="4658715"/>
          <a:ext cx="10498955" cy="1891943"/>
        </p:xfrm>
        <a:graphic>
          <a:graphicData uri="http://schemas.openxmlformats.org/drawingml/2006/table">
            <a:tbl>
              <a:tblPr firstRow="1" bandRow="1">
                <a:tableStyleId>{2D5ABB26-0587-4C30-8999-92F81FD0307C}</a:tableStyleId>
              </a:tblPr>
              <a:tblGrid>
                <a:gridCol w="3389945">
                  <a:extLst>
                    <a:ext uri="{9D8B030D-6E8A-4147-A177-3AD203B41FA5}">
                      <a16:colId xmlns:a16="http://schemas.microsoft.com/office/drawing/2014/main" val="20000"/>
                    </a:ext>
                  </a:extLst>
                </a:gridCol>
                <a:gridCol w="2665879">
                  <a:extLst>
                    <a:ext uri="{9D8B030D-6E8A-4147-A177-3AD203B41FA5}">
                      <a16:colId xmlns:a16="http://schemas.microsoft.com/office/drawing/2014/main" val="20001"/>
                    </a:ext>
                  </a:extLst>
                </a:gridCol>
                <a:gridCol w="1168379">
                  <a:extLst>
                    <a:ext uri="{9D8B030D-6E8A-4147-A177-3AD203B41FA5}">
                      <a16:colId xmlns:a16="http://schemas.microsoft.com/office/drawing/2014/main" val="20002"/>
                    </a:ext>
                  </a:extLst>
                </a:gridCol>
                <a:gridCol w="1974725">
                  <a:extLst>
                    <a:ext uri="{9D8B030D-6E8A-4147-A177-3AD203B41FA5}">
                      <a16:colId xmlns:a16="http://schemas.microsoft.com/office/drawing/2014/main" val="20003"/>
                    </a:ext>
                  </a:extLst>
                </a:gridCol>
                <a:gridCol w="1300027">
                  <a:extLst>
                    <a:ext uri="{9D8B030D-6E8A-4147-A177-3AD203B41FA5}">
                      <a16:colId xmlns:a16="http://schemas.microsoft.com/office/drawing/2014/main" val="20004"/>
                    </a:ext>
                  </a:extLst>
                </a:gridCol>
              </a:tblGrid>
              <a:tr h="428903">
                <a:tc>
                  <a:txBody>
                    <a:bodyPr/>
                    <a:lstStyle/>
                    <a:p>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36854">
                        <a:lnSpc>
                          <a:spcPct val="100000"/>
                        </a:lnSpc>
                      </a:pPr>
                      <a:r>
                        <a:rPr sz="2400" dirty="0">
                          <a:latin typeface="Times New Roman"/>
                          <a:cs typeface="Times New Roman"/>
                        </a:rPr>
                        <a:t>BOS/NY/DC/CHI</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88595">
                        <a:lnSpc>
                          <a:spcPct val="100000"/>
                        </a:lnSpc>
                      </a:pPr>
                      <a:r>
                        <a:rPr sz="2400" dirty="0">
                          <a:latin typeface="Times New Roman"/>
                          <a:cs typeface="Times New Roman"/>
                        </a:rPr>
                        <a:t>MIA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1454">
                        <a:lnSpc>
                          <a:spcPct val="100000"/>
                        </a:lnSpc>
                      </a:pPr>
                      <a:r>
                        <a:rPr sz="2400" dirty="0">
                          <a:latin typeface="Times New Roman"/>
                          <a:cs typeface="Times New Roman"/>
                        </a:rPr>
                        <a:t>SF/LA/SEA</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19075">
                        <a:lnSpc>
                          <a:spcPct val="100000"/>
                        </a:lnSpc>
                      </a:pPr>
                      <a:r>
                        <a:rPr sz="2400" dirty="0">
                          <a:latin typeface="Times New Roman"/>
                          <a:cs typeface="Times New Roman"/>
                        </a:rPr>
                        <a:t>DEN</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0"/>
                  </a:ext>
                </a:extLst>
              </a:tr>
              <a:tr h="355377">
                <a:tc>
                  <a:txBody>
                    <a:bodyPr/>
                    <a:lstStyle/>
                    <a:p>
                      <a:pPr marL="446405">
                        <a:lnSpc>
                          <a:spcPct val="100000"/>
                        </a:lnSpc>
                      </a:pPr>
                      <a:r>
                        <a:rPr sz="2400" dirty="0">
                          <a:latin typeface="Times New Roman"/>
                          <a:cs typeface="Times New Roman"/>
                        </a:rPr>
                        <a:t>BOS/NY/DC/CHI</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84785">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2013</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solidFill>
                            <a:srgbClr val="FF0000"/>
                          </a:solidFill>
                          <a:latin typeface="Times New Roman"/>
                          <a:cs typeface="Times New Roman"/>
                        </a:rPr>
                        <a:t>996</a:t>
                      </a: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1"/>
                  </a:ext>
                </a:extLst>
              </a:tr>
              <a:tr h="355377">
                <a:tc>
                  <a:txBody>
                    <a:bodyPr/>
                    <a:lstStyle/>
                    <a:p>
                      <a:pPr algn="ctr">
                        <a:lnSpc>
                          <a:spcPct val="100000"/>
                        </a:lnSpc>
                      </a:pPr>
                      <a:r>
                        <a:rPr sz="2400" dirty="0">
                          <a:latin typeface="Times New Roman"/>
                          <a:cs typeface="Times New Roman"/>
                        </a:rPr>
                        <a:t>MIA</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22885">
                        <a:lnSpc>
                          <a:spcPct val="100000"/>
                        </a:lnSpc>
                      </a:pPr>
                      <a:r>
                        <a:rPr sz="2400" dirty="0">
                          <a:latin typeface="Times New Roman"/>
                          <a:cs typeface="Times New Roman"/>
                        </a:rPr>
                        <a:t>2037</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2"/>
                  </a:ext>
                </a:extLst>
              </a:tr>
              <a:tr h="355377">
                <a:tc>
                  <a:txBody>
                    <a:bodyPr/>
                    <a:lstStyle/>
                    <a:p>
                      <a:pPr marL="621030">
                        <a:lnSpc>
                          <a:spcPct val="100000"/>
                        </a:lnSpc>
                      </a:pPr>
                      <a:r>
                        <a:rPr sz="2400" dirty="0">
                          <a:latin typeface="Times New Roman"/>
                          <a:cs typeface="Times New Roman"/>
                        </a:rPr>
                        <a:t>SF/LA/SEA</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2054</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184785">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222885">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3"/>
                  </a:ext>
                </a:extLst>
              </a:tr>
              <a:tr h="355377">
                <a:tc>
                  <a:txBody>
                    <a:bodyPr/>
                    <a:lstStyle/>
                    <a:p>
                      <a:pPr algn="ctr">
                        <a:lnSpc>
                          <a:spcPct val="100000"/>
                        </a:lnSpc>
                      </a:pPr>
                      <a:r>
                        <a:rPr sz="2400" dirty="0">
                          <a:latin typeface="Times New Roman"/>
                          <a:cs typeface="Times New Roman"/>
                        </a:rPr>
                        <a:t>DEN</a:t>
                      </a: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algn="ctr">
                        <a:lnSpc>
                          <a:spcPct val="100000"/>
                        </a:lnSpc>
                      </a:pPr>
                      <a:r>
                        <a:rPr sz="2400" dirty="0">
                          <a:solidFill>
                            <a:srgbClr val="FF0000"/>
                          </a:solidFill>
                          <a:latin typeface="Times New Roman"/>
                          <a:cs typeface="Times New Roman"/>
                        </a:rPr>
                        <a:t>996</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marL="184785">
                        <a:lnSpc>
                          <a:spcPct val="100000"/>
                        </a:lnSpc>
                      </a:pPr>
                      <a:r>
                        <a:rPr sz="2400" dirty="0">
                          <a:latin typeface="Times New Roman"/>
                          <a:cs typeface="Times New Roman"/>
                        </a:rPr>
                        <a:t>2037</a:t>
                      </a: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algn="ctr">
                        <a:lnSpc>
                          <a:spcPct val="100000"/>
                        </a:lnSpc>
                      </a:pPr>
                      <a:r>
                        <a:rPr sz="2400" dirty="0">
                          <a:latin typeface="Times New Roman"/>
                          <a:cs typeface="Times New Roman"/>
                        </a:rPr>
                        <a:t>1059</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808080"/>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19">
                      <a:solidFill>
                        <a:srgbClr val="808080"/>
                      </a:solidFill>
                      <a:prstDash val="solid"/>
                    </a:lnR>
                    <a:lnT w="20320">
                      <a:solidFill>
                        <a:srgbClr val="2C2C2C"/>
                      </a:solidFill>
                      <a:prstDash val="solid"/>
                    </a:lnT>
                    <a:lnB w="20320">
                      <a:solidFill>
                        <a:srgbClr val="808080"/>
                      </a:solidFill>
                      <a:prstDash val="solid"/>
                    </a:lnB>
                  </a:tcPr>
                </a:tc>
                <a:extLst>
                  <a:ext uri="{0D108BD9-81ED-4DB2-BD59-A6C34878D82A}">
                    <a16:rowId xmlns:a16="http://schemas.microsoft.com/office/drawing/2014/main" val="10004"/>
                  </a:ext>
                </a:extLst>
              </a:tr>
            </a:tbl>
          </a:graphicData>
        </a:graphic>
      </p:graphicFrame>
      <p:sp>
        <p:nvSpPr>
          <p:cNvPr id="9" name="Rectangle 8"/>
          <p:cNvSpPr/>
          <p:nvPr/>
        </p:nvSpPr>
        <p:spPr>
          <a:xfrm>
            <a:off x="683097" y="4145293"/>
            <a:ext cx="5203989" cy="461665"/>
          </a:xfrm>
          <a:prstGeom prst="rect">
            <a:avLst/>
          </a:prstGeom>
        </p:spPr>
        <p:txBody>
          <a:bodyPr wrap="none">
            <a:spAutoFit/>
          </a:bodyPr>
          <a:lstStyle/>
          <a:p>
            <a:r>
              <a:rPr lang="en-US" sz="2400" b="1" spc="15" dirty="0">
                <a:solidFill>
                  <a:srgbClr val="FF0000"/>
                </a:solidFill>
                <a:latin typeface="Times New Roman"/>
                <a:cs typeface="Times New Roman"/>
              </a:rPr>
              <a:t>BOS/NY/DC/CHI/  </a:t>
            </a:r>
            <a:r>
              <a:rPr lang="en-US" sz="2400" b="1" spc="15" dirty="0">
                <a:latin typeface="Times New Roman"/>
                <a:cs typeface="Times New Roman"/>
              </a:rPr>
              <a:t>merged with </a:t>
            </a:r>
            <a:r>
              <a:rPr lang="en-US" sz="2400" b="1" spc="15" dirty="0">
                <a:solidFill>
                  <a:srgbClr val="FF0000"/>
                </a:solidFill>
                <a:latin typeface="Times New Roman"/>
                <a:cs typeface="Times New Roman"/>
              </a:rPr>
              <a:t>DEN</a:t>
            </a:r>
            <a:endParaRPr lang="en-US" sz="2400" dirty="0"/>
          </a:p>
        </p:txBody>
      </p:sp>
    </p:spTree>
    <p:extLst>
      <p:ext uri="{BB962C8B-B14F-4D97-AF65-F5344CB8AC3E}">
        <p14:creationId xmlns:p14="http://schemas.microsoft.com/office/powerpoint/2010/main" val="3915967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B90933-9BEF-498F-9576-B12366B626D1}"/>
              </a:ext>
            </a:extLst>
          </p:cNvPr>
          <p:cNvSpPr/>
          <p:nvPr/>
        </p:nvSpPr>
        <p:spPr>
          <a:xfrm>
            <a:off x="1686177" y="164717"/>
            <a:ext cx="7291291" cy="646331"/>
          </a:xfrm>
          <a:prstGeom prst="rect">
            <a:avLst/>
          </a:prstGeom>
        </p:spPr>
        <p:txBody>
          <a:bodyPr wrap="none">
            <a:spAutoFit/>
          </a:bodyPr>
          <a:lstStyle/>
          <a:p>
            <a:r>
              <a:rPr lang="en-US" sz="3600" dirty="0">
                <a:solidFill>
                  <a:srgbClr val="0070C0"/>
                </a:solidFill>
              </a:rPr>
              <a:t>Ways to quantify the  gene expression</a:t>
            </a:r>
          </a:p>
        </p:txBody>
      </p:sp>
      <p:sp>
        <p:nvSpPr>
          <p:cNvPr id="3" name="Rectangle 2"/>
          <p:cNvSpPr/>
          <p:nvPr/>
        </p:nvSpPr>
        <p:spPr>
          <a:xfrm>
            <a:off x="869125" y="3655357"/>
            <a:ext cx="10274379" cy="2677656"/>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333333"/>
                </a:solidFill>
              </a:rPr>
              <a:t>Northern/</a:t>
            </a:r>
            <a:r>
              <a:rPr lang="en-US" sz="2800" dirty="0"/>
              <a:t>Western </a:t>
            </a:r>
            <a:r>
              <a:rPr lang="en-US" sz="2800" dirty="0">
                <a:solidFill>
                  <a:srgbClr val="333333"/>
                </a:solidFill>
              </a:rPr>
              <a:t>blotting</a:t>
            </a:r>
          </a:p>
          <a:p>
            <a:pPr marL="457200" indent="-457200">
              <a:buFont typeface="Arial" panose="020B0604020202020204" pitchFamily="34" charset="0"/>
              <a:buChar char="•"/>
            </a:pPr>
            <a:r>
              <a:rPr lang="en-US" sz="2800" dirty="0"/>
              <a:t>Fluorescent in situ hybridization (FISH)</a:t>
            </a:r>
          </a:p>
          <a:p>
            <a:pPr marL="457200" indent="-457200">
              <a:buFont typeface="Arial" panose="020B0604020202020204" pitchFamily="34" charset="0"/>
              <a:buChar char="•"/>
            </a:pPr>
            <a:r>
              <a:rPr lang="fr-FR" sz="2800" dirty="0"/>
              <a:t>Reverse transcription </a:t>
            </a:r>
            <a:r>
              <a:rPr lang="fr-FR" sz="2800" dirty="0" err="1"/>
              <a:t>polymerase</a:t>
            </a:r>
            <a:r>
              <a:rPr lang="fr-FR" sz="2800" dirty="0"/>
              <a:t> </a:t>
            </a:r>
            <a:r>
              <a:rPr lang="fr-FR" sz="2800" dirty="0" err="1"/>
              <a:t>chain</a:t>
            </a:r>
            <a:r>
              <a:rPr lang="fr-FR" sz="2800" dirty="0"/>
              <a:t> </a:t>
            </a:r>
            <a:r>
              <a:rPr lang="fr-FR" sz="2800" dirty="0" err="1"/>
              <a:t>reaction</a:t>
            </a:r>
            <a:r>
              <a:rPr lang="fr-FR" sz="2800" dirty="0"/>
              <a:t> (RT-PCR)</a:t>
            </a:r>
          </a:p>
          <a:p>
            <a:pPr marL="457200" indent="-457200">
              <a:buFont typeface="Arial" panose="020B0604020202020204" pitchFamily="34" charset="0"/>
              <a:buChar char="•"/>
            </a:pPr>
            <a:r>
              <a:rPr lang="en-US" sz="2800" dirty="0"/>
              <a:t>Serial Analysis of Gene Expression (SAGE)</a:t>
            </a:r>
            <a:endParaRPr lang="fr-FR" sz="2800" dirty="0"/>
          </a:p>
          <a:p>
            <a:pPr marL="457200" indent="-457200">
              <a:buFont typeface="Arial" panose="020B0604020202020204" pitchFamily="34" charset="0"/>
              <a:buChar char="•"/>
            </a:pPr>
            <a:r>
              <a:rPr lang="en-US" sz="2800" dirty="0">
                <a:solidFill>
                  <a:srgbClr val="00B050"/>
                </a:solidFill>
              </a:rPr>
              <a:t>DNA microarray (high throughput)</a:t>
            </a:r>
          </a:p>
          <a:p>
            <a:pPr marL="457200" indent="-457200">
              <a:buFont typeface="Arial" panose="020B0604020202020204" pitchFamily="34" charset="0"/>
              <a:buChar char="•"/>
            </a:pPr>
            <a:r>
              <a:rPr lang="en-US" sz="2800" dirty="0"/>
              <a:t>RNA Sequencing (high throughput)</a:t>
            </a:r>
          </a:p>
        </p:txBody>
      </p:sp>
      <p:sp>
        <p:nvSpPr>
          <p:cNvPr id="6" name="Rectangle 5"/>
          <p:cNvSpPr/>
          <p:nvPr/>
        </p:nvSpPr>
        <p:spPr>
          <a:xfrm>
            <a:off x="869125" y="1326687"/>
            <a:ext cx="10274379" cy="1384995"/>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333333"/>
                </a:solidFill>
              </a:rPr>
              <a:t>Single stranded RNA molecules are converted to single stranded DNA  (cDNA complementary DNA molecules)</a:t>
            </a:r>
          </a:p>
          <a:p>
            <a:pPr marL="457200" indent="-457200">
              <a:buFont typeface="Arial" panose="020B0604020202020204" pitchFamily="34" charset="0"/>
              <a:buChar char="•"/>
            </a:pPr>
            <a:r>
              <a:rPr lang="en-US" sz="2800" dirty="0">
                <a:solidFill>
                  <a:srgbClr val="333333"/>
                </a:solidFill>
              </a:rPr>
              <a:t>We are quantifying the amount of cDNA</a:t>
            </a:r>
          </a:p>
        </p:txBody>
      </p:sp>
    </p:spTree>
    <p:extLst>
      <p:ext uri="{BB962C8B-B14F-4D97-AF65-F5344CB8AC3E}">
        <p14:creationId xmlns:p14="http://schemas.microsoft.com/office/powerpoint/2010/main" val="2448535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4"/>
          <p:cNvGraphicFramePr>
            <a:graphicFrameLocks noGrp="1"/>
          </p:cNvGraphicFramePr>
          <p:nvPr>
            <p:extLst>
              <p:ext uri="{D42A27DB-BD31-4B8C-83A1-F6EECF244321}">
                <p14:modId xmlns:p14="http://schemas.microsoft.com/office/powerpoint/2010/main" val="1245328555"/>
              </p:ext>
            </p:extLst>
          </p:nvPr>
        </p:nvGraphicFramePr>
        <p:xfrm>
          <a:off x="491025" y="1202130"/>
          <a:ext cx="9151041" cy="1525552"/>
        </p:xfrm>
        <a:graphic>
          <a:graphicData uri="http://schemas.openxmlformats.org/drawingml/2006/table">
            <a:tbl>
              <a:tblPr firstRow="1" bandRow="1">
                <a:tableStyleId>{2D5ABB26-0587-4C30-8999-92F81FD0307C}</a:tableStyleId>
              </a:tblPr>
              <a:tblGrid>
                <a:gridCol w="3256451">
                  <a:extLst>
                    <a:ext uri="{9D8B030D-6E8A-4147-A177-3AD203B41FA5}">
                      <a16:colId xmlns:a16="http://schemas.microsoft.com/office/drawing/2014/main" val="20000"/>
                    </a:ext>
                  </a:extLst>
                </a:gridCol>
                <a:gridCol w="3256451">
                  <a:extLst>
                    <a:ext uri="{9D8B030D-6E8A-4147-A177-3AD203B41FA5}">
                      <a16:colId xmlns:a16="http://schemas.microsoft.com/office/drawing/2014/main" val="20001"/>
                    </a:ext>
                  </a:extLst>
                </a:gridCol>
                <a:gridCol w="865640">
                  <a:extLst>
                    <a:ext uri="{9D8B030D-6E8A-4147-A177-3AD203B41FA5}">
                      <a16:colId xmlns:a16="http://schemas.microsoft.com/office/drawing/2014/main" val="20002"/>
                    </a:ext>
                  </a:extLst>
                </a:gridCol>
                <a:gridCol w="1772499">
                  <a:extLst>
                    <a:ext uri="{9D8B030D-6E8A-4147-A177-3AD203B41FA5}">
                      <a16:colId xmlns:a16="http://schemas.microsoft.com/office/drawing/2014/main" val="20003"/>
                    </a:ext>
                  </a:extLst>
                </a:gridCol>
              </a:tblGrid>
              <a:tr h="428272">
                <a:tc>
                  <a:txBody>
                    <a:bodyPr/>
                    <a:lstStyle/>
                    <a:p>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51435">
                        <a:lnSpc>
                          <a:spcPct val="100000"/>
                        </a:lnSpc>
                      </a:pPr>
                      <a:r>
                        <a:rPr sz="2400" dirty="0">
                          <a:latin typeface="Times New Roman"/>
                          <a:cs typeface="Times New Roman"/>
                        </a:rPr>
                        <a:t>BOS/NY/DC/CHI/DEN</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50800">
                        <a:lnSpc>
                          <a:spcPct val="100000"/>
                        </a:lnSpc>
                      </a:pPr>
                      <a:r>
                        <a:rPr sz="2400" dirty="0">
                          <a:latin typeface="Times New Roman"/>
                          <a:cs typeface="Times New Roman"/>
                        </a:rPr>
                        <a:t>MIA</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20">
                      <a:solidFill>
                        <a:srgbClr val="2C2C2C"/>
                      </a:solidFill>
                      <a:prstDash val="solid"/>
                    </a:lnB>
                  </a:tcPr>
                </a:tc>
                <a:tc>
                  <a:txBody>
                    <a:bodyPr/>
                    <a:lstStyle/>
                    <a:p>
                      <a:pPr marL="49530">
                        <a:lnSpc>
                          <a:spcPct val="100000"/>
                        </a:lnSpc>
                      </a:pPr>
                      <a:r>
                        <a:rPr sz="2400" dirty="0">
                          <a:latin typeface="Times New Roman"/>
                          <a:cs typeface="Times New Roman"/>
                        </a:rPr>
                        <a:t>SF/LA/SEA</a:t>
                      </a:r>
                      <a:endParaRPr sz="2400">
                        <a:latin typeface="Times New Roman"/>
                        <a:cs typeface="Times New Roman"/>
                      </a:endParaRPr>
                    </a:p>
                  </a:txBody>
                  <a:tcPr marL="0" marR="0" marT="0" marB="0">
                    <a:lnL w="20320">
                      <a:solidFill>
                        <a:srgbClr val="2C2C2C"/>
                      </a:solidFill>
                      <a:prstDash val="solid"/>
                    </a:lnL>
                    <a:lnR w="20320">
                      <a:solidFill>
                        <a:srgbClr val="808080"/>
                      </a:solidFill>
                      <a:prstDash val="solid"/>
                    </a:lnR>
                    <a:lnT w="20320">
                      <a:solidFill>
                        <a:srgbClr val="2C2C2C"/>
                      </a:solidFill>
                      <a:prstDash val="solid"/>
                    </a:lnT>
                    <a:lnB w="20320">
                      <a:solidFill>
                        <a:srgbClr val="2C2C2C"/>
                      </a:solidFill>
                      <a:prstDash val="solid"/>
                    </a:lnB>
                  </a:tcPr>
                </a:tc>
                <a:extLst>
                  <a:ext uri="{0D108BD9-81ED-4DB2-BD59-A6C34878D82A}">
                    <a16:rowId xmlns:a16="http://schemas.microsoft.com/office/drawing/2014/main" val="10000"/>
                  </a:ext>
                </a:extLst>
              </a:tr>
              <a:tr h="354854">
                <a:tc>
                  <a:txBody>
                    <a:bodyPr/>
                    <a:lstStyle/>
                    <a:p>
                      <a:pPr marL="51435">
                        <a:lnSpc>
                          <a:spcPct val="100000"/>
                        </a:lnSpc>
                      </a:pPr>
                      <a:r>
                        <a:rPr sz="2400" dirty="0">
                          <a:latin typeface="Times New Roman"/>
                          <a:cs typeface="Times New Roman"/>
                        </a:rPr>
                        <a:t>BOS/NY/DC/CHI/DEN</a:t>
                      </a:r>
                    </a:p>
                  </a:txBody>
                  <a:tcPr marL="0" marR="0" marT="0" marB="0">
                    <a:lnL w="20319">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46355">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20">
                      <a:solidFill>
                        <a:srgbClr val="2C2C2C"/>
                      </a:solidFill>
                      <a:prstDash val="solid"/>
                    </a:lnT>
                    <a:lnB w="20319">
                      <a:solidFill>
                        <a:srgbClr val="2C2C2C"/>
                      </a:solidFill>
                      <a:prstDash val="solid"/>
                    </a:lnB>
                  </a:tcPr>
                </a:tc>
                <a:tc>
                  <a:txBody>
                    <a:bodyPr/>
                    <a:lstStyle/>
                    <a:p>
                      <a:pPr marL="255904">
                        <a:lnSpc>
                          <a:spcPct val="100000"/>
                        </a:lnSpc>
                      </a:pPr>
                      <a:r>
                        <a:rPr sz="2400" dirty="0">
                          <a:solidFill>
                            <a:srgbClr val="FF0000"/>
                          </a:solidFill>
                          <a:latin typeface="Times New Roman"/>
                          <a:cs typeface="Times New Roman"/>
                        </a:rPr>
                        <a:t>1059</a:t>
                      </a:r>
                    </a:p>
                  </a:txBody>
                  <a:tcPr marL="0" marR="0" marT="0" marB="0">
                    <a:lnL w="20320">
                      <a:solidFill>
                        <a:srgbClr val="2C2C2C"/>
                      </a:solidFill>
                      <a:prstDash val="solid"/>
                    </a:lnL>
                    <a:lnR w="20320">
                      <a:solidFill>
                        <a:srgbClr val="808080"/>
                      </a:solidFill>
                      <a:prstDash val="solid"/>
                    </a:lnR>
                    <a:lnT w="20320">
                      <a:solidFill>
                        <a:srgbClr val="2C2C2C"/>
                      </a:solidFill>
                      <a:prstDash val="solid"/>
                    </a:lnT>
                    <a:lnB w="20319">
                      <a:solidFill>
                        <a:srgbClr val="2C2C2C"/>
                      </a:solidFill>
                      <a:prstDash val="solid"/>
                    </a:lnB>
                  </a:tcPr>
                </a:tc>
                <a:extLst>
                  <a:ext uri="{0D108BD9-81ED-4DB2-BD59-A6C34878D82A}">
                    <a16:rowId xmlns:a16="http://schemas.microsoft.com/office/drawing/2014/main" val="10001"/>
                  </a:ext>
                </a:extLst>
              </a:tr>
              <a:tr h="354854">
                <a:tc>
                  <a:txBody>
                    <a:bodyPr/>
                    <a:lstStyle/>
                    <a:p>
                      <a:pPr algn="ctr">
                        <a:lnSpc>
                          <a:spcPct val="100000"/>
                        </a:lnSpc>
                      </a:pPr>
                      <a:r>
                        <a:rPr sz="2400">
                          <a:latin typeface="Times New Roman"/>
                          <a:cs typeface="Times New Roman"/>
                        </a:rPr>
                        <a:t>MIA</a:t>
                      </a: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255904">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2"/>
                  </a:ext>
                </a:extLst>
              </a:tr>
              <a:tr h="354854">
                <a:tc>
                  <a:txBody>
                    <a:bodyPr/>
                    <a:lstStyle/>
                    <a:p>
                      <a:pPr marL="392430">
                        <a:lnSpc>
                          <a:spcPct val="100000"/>
                        </a:lnSpc>
                      </a:pPr>
                      <a:r>
                        <a:rPr sz="2400" dirty="0">
                          <a:latin typeface="Times New Roman"/>
                          <a:cs typeface="Times New Roman"/>
                        </a:rPr>
                        <a:t>SF/LA/SEA</a:t>
                      </a: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algn="ctr">
                        <a:lnSpc>
                          <a:spcPct val="100000"/>
                        </a:lnSpc>
                      </a:pPr>
                      <a:r>
                        <a:rPr sz="2400" dirty="0">
                          <a:solidFill>
                            <a:srgbClr val="FF0000"/>
                          </a:solidFill>
                          <a:latin typeface="Times New Roman"/>
                          <a:cs typeface="Times New Roman"/>
                        </a:rPr>
                        <a:t>1059</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marL="46355">
                        <a:lnSpc>
                          <a:spcPct val="100000"/>
                        </a:lnSpc>
                      </a:pPr>
                      <a:r>
                        <a:rPr sz="2400" dirty="0">
                          <a:latin typeface="Times New Roman"/>
                          <a:cs typeface="Times New Roman"/>
                        </a:rPr>
                        <a:t>2687</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20">
                      <a:solidFill>
                        <a:srgbClr val="808080"/>
                      </a:solidFill>
                      <a:prstDash val="solid"/>
                    </a:lnR>
                    <a:lnT w="20319">
                      <a:solidFill>
                        <a:srgbClr val="2C2C2C"/>
                      </a:solidFill>
                      <a:prstDash val="solid"/>
                    </a:lnT>
                    <a:lnB w="20319">
                      <a:solidFill>
                        <a:srgbClr val="808080"/>
                      </a:solidFill>
                      <a:prstDash val="solid"/>
                    </a:lnB>
                  </a:tcPr>
                </a:tc>
                <a:extLst>
                  <a:ext uri="{0D108BD9-81ED-4DB2-BD59-A6C34878D82A}">
                    <a16:rowId xmlns:a16="http://schemas.microsoft.com/office/drawing/2014/main" val="10003"/>
                  </a:ext>
                </a:extLst>
              </a:tr>
            </a:tbl>
          </a:graphicData>
        </a:graphic>
      </p:graphicFrame>
      <p:sp>
        <p:nvSpPr>
          <p:cNvPr id="8" name="Rectangle 7"/>
          <p:cNvSpPr/>
          <p:nvPr/>
        </p:nvSpPr>
        <p:spPr>
          <a:xfrm>
            <a:off x="398764" y="637676"/>
            <a:ext cx="6675867" cy="461665"/>
          </a:xfrm>
          <a:prstGeom prst="rect">
            <a:avLst/>
          </a:prstGeom>
        </p:spPr>
        <p:txBody>
          <a:bodyPr wrap="none">
            <a:spAutoFit/>
          </a:bodyPr>
          <a:lstStyle/>
          <a:p>
            <a:pPr marL="51435"/>
            <a:r>
              <a:rPr lang="en-US" sz="2400" b="1" dirty="0">
                <a:solidFill>
                  <a:srgbClr val="FF0000"/>
                </a:solidFill>
                <a:latin typeface="Times New Roman"/>
                <a:cs typeface="Times New Roman"/>
              </a:rPr>
              <a:t>BOS/NY/DC/CHI/DEN </a:t>
            </a:r>
            <a:r>
              <a:rPr lang="en-US" sz="2400" b="1" dirty="0">
                <a:latin typeface="Times New Roman"/>
                <a:cs typeface="Times New Roman"/>
              </a:rPr>
              <a:t>merged with </a:t>
            </a:r>
            <a:r>
              <a:rPr lang="en-US" sz="2400" b="1" dirty="0">
                <a:solidFill>
                  <a:srgbClr val="FF0000"/>
                </a:solidFill>
                <a:latin typeface="Times New Roman"/>
                <a:cs typeface="Times New Roman"/>
              </a:rPr>
              <a:t>SF/LA/SEA</a:t>
            </a:r>
          </a:p>
        </p:txBody>
      </p:sp>
      <p:sp>
        <p:nvSpPr>
          <p:cNvPr id="10" name="Rectangle 9"/>
          <p:cNvSpPr/>
          <p:nvPr/>
        </p:nvSpPr>
        <p:spPr>
          <a:xfrm>
            <a:off x="398764" y="3906157"/>
            <a:ext cx="7436972" cy="461665"/>
          </a:xfrm>
          <a:prstGeom prst="rect">
            <a:avLst/>
          </a:prstGeom>
        </p:spPr>
        <p:txBody>
          <a:bodyPr wrap="none">
            <a:spAutoFit/>
          </a:bodyPr>
          <a:lstStyle/>
          <a:p>
            <a:pPr marL="51435"/>
            <a:r>
              <a:rPr lang="en-US" sz="2400" b="1" dirty="0">
                <a:solidFill>
                  <a:srgbClr val="FF0000"/>
                </a:solidFill>
                <a:latin typeface="Times New Roman"/>
                <a:cs typeface="Times New Roman"/>
              </a:rPr>
              <a:t>BOS/NY/DC/CHI/DEN/SF/LA/SEA </a:t>
            </a:r>
            <a:r>
              <a:rPr lang="en-US" sz="2400" b="1" dirty="0">
                <a:latin typeface="Times New Roman"/>
                <a:cs typeface="Times New Roman"/>
              </a:rPr>
              <a:t>merged with </a:t>
            </a:r>
            <a:r>
              <a:rPr lang="en-US" sz="2400" b="1" dirty="0">
                <a:solidFill>
                  <a:srgbClr val="FF0000"/>
                </a:solidFill>
                <a:latin typeface="Times New Roman"/>
                <a:cs typeface="Times New Roman"/>
              </a:rPr>
              <a:t>MIA </a:t>
            </a:r>
          </a:p>
        </p:txBody>
      </p:sp>
      <p:graphicFrame>
        <p:nvGraphicFramePr>
          <p:cNvPr id="11" name="object 6"/>
          <p:cNvGraphicFramePr>
            <a:graphicFrameLocks noGrp="1"/>
          </p:cNvGraphicFramePr>
          <p:nvPr>
            <p:extLst>
              <p:ext uri="{D42A27DB-BD31-4B8C-83A1-F6EECF244321}">
                <p14:modId xmlns:p14="http://schemas.microsoft.com/office/powerpoint/2010/main" val="720377823"/>
              </p:ext>
            </p:extLst>
          </p:nvPr>
        </p:nvGraphicFramePr>
        <p:xfrm>
          <a:off x="516432" y="4437218"/>
          <a:ext cx="11203495" cy="1097280"/>
        </p:xfrm>
        <a:graphic>
          <a:graphicData uri="http://schemas.openxmlformats.org/drawingml/2006/table">
            <a:tbl>
              <a:tblPr firstRow="1" bandRow="1">
                <a:tableStyleId>{2D5ABB26-0587-4C30-8999-92F81FD0307C}</a:tableStyleId>
              </a:tblPr>
              <a:tblGrid>
                <a:gridCol w="5142229">
                  <a:extLst>
                    <a:ext uri="{9D8B030D-6E8A-4147-A177-3AD203B41FA5}">
                      <a16:colId xmlns:a16="http://schemas.microsoft.com/office/drawing/2014/main" val="20000"/>
                    </a:ext>
                  </a:extLst>
                </a:gridCol>
                <a:gridCol w="5142229">
                  <a:extLst>
                    <a:ext uri="{9D8B030D-6E8A-4147-A177-3AD203B41FA5}">
                      <a16:colId xmlns:a16="http://schemas.microsoft.com/office/drawing/2014/main" val="20001"/>
                    </a:ext>
                  </a:extLst>
                </a:gridCol>
                <a:gridCol w="919037">
                  <a:extLst>
                    <a:ext uri="{9D8B030D-6E8A-4147-A177-3AD203B41FA5}">
                      <a16:colId xmlns:a16="http://schemas.microsoft.com/office/drawing/2014/main" val="20002"/>
                    </a:ext>
                  </a:extLst>
                </a:gridCol>
              </a:tblGrid>
              <a:tr h="333375">
                <a:tc>
                  <a:txBody>
                    <a:bodyPr/>
                    <a:lstStyle/>
                    <a:p>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48895">
                        <a:lnSpc>
                          <a:spcPct val="100000"/>
                        </a:lnSpc>
                      </a:pPr>
                      <a:r>
                        <a:rPr sz="2400" dirty="0">
                          <a:latin typeface="Times New Roman"/>
                          <a:cs typeface="Times New Roman"/>
                        </a:rPr>
                        <a:t>BOS/NY/DC/CHI/DEN/SF/LA/SEA</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50800">
                        <a:lnSpc>
                          <a:spcPct val="100000"/>
                        </a:lnSpc>
                      </a:pPr>
                      <a:r>
                        <a:rPr sz="2400" dirty="0">
                          <a:latin typeface="Times New Roman"/>
                          <a:cs typeface="Times New Roman"/>
                        </a:rPr>
                        <a:t>MIA</a:t>
                      </a:r>
                      <a:endParaRPr sz="2400">
                        <a:latin typeface="Times New Roman"/>
                        <a:cs typeface="Times New Roman"/>
                      </a:endParaRPr>
                    </a:p>
                  </a:txBody>
                  <a:tcPr marL="0" marR="0" marT="0" marB="0">
                    <a:lnL w="20320">
                      <a:solidFill>
                        <a:srgbClr val="2C2C2C"/>
                      </a:solidFill>
                      <a:prstDash val="solid"/>
                    </a:lnL>
                    <a:lnR w="20320">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0"/>
                  </a:ext>
                </a:extLst>
              </a:tr>
              <a:tr h="276225">
                <a:tc>
                  <a:txBody>
                    <a:bodyPr/>
                    <a:lstStyle/>
                    <a:p>
                      <a:pPr marL="48895">
                        <a:lnSpc>
                          <a:spcPct val="100000"/>
                        </a:lnSpc>
                      </a:pPr>
                      <a:r>
                        <a:rPr sz="2400" dirty="0">
                          <a:latin typeface="Times New Roman"/>
                          <a:cs typeface="Times New Roman"/>
                        </a:rPr>
                        <a:t>BOS/NY/DC/CHI/DEN/SF/LA/SEA</a:t>
                      </a:r>
                      <a:endParaRPr sz="2400">
                        <a:latin typeface="Times New Roman"/>
                        <a:cs typeface="Times New Roman"/>
                      </a:endParaRP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algn="ctr">
                        <a:lnSpc>
                          <a:spcPct val="100000"/>
                        </a:lnSpc>
                      </a:pPr>
                      <a:r>
                        <a:rPr sz="2400" dirty="0">
                          <a:latin typeface="Times New Roman"/>
                          <a:cs typeface="Times New Roman"/>
                        </a:rPr>
                        <a:t>0</a:t>
                      </a:r>
                      <a:endParaRPr sz="2400">
                        <a:latin typeface="Times New Roman"/>
                        <a:cs typeface="Times New Roman"/>
                      </a:endParaRP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2C2C2C"/>
                      </a:solidFill>
                      <a:prstDash val="solid"/>
                    </a:lnB>
                  </a:tcPr>
                </a:tc>
                <a:tc>
                  <a:txBody>
                    <a:bodyPr/>
                    <a:lstStyle/>
                    <a:p>
                      <a:pPr marL="46355">
                        <a:lnSpc>
                          <a:spcPct val="100000"/>
                        </a:lnSpc>
                      </a:pPr>
                      <a:r>
                        <a:rPr sz="2400" dirty="0">
                          <a:latin typeface="Times New Roman"/>
                          <a:cs typeface="Times New Roman"/>
                        </a:rPr>
                        <a:t>1075</a:t>
                      </a:r>
                      <a:endParaRPr sz="2400">
                        <a:latin typeface="Times New Roman"/>
                        <a:cs typeface="Times New Roman"/>
                      </a:endParaRPr>
                    </a:p>
                  </a:txBody>
                  <a:tcPr marL="0" marR="0" marT="0" marB="0">
                    <a:lnL w="20320">
                      <a:solidFill>
                        <a:srgbClr val="2C2C2C"/>
                      </a:solidFill>
                      <a:prstDash val="solid"/>
                    </a:lnL>
                    <a:lnR w="20320">
                      <a:solidFill>
                        <a:srgbClr val="808080"/>
                      </a:solidFill>
                      <a:prstDash val="solid"/>
                    </a:lnR>
                    <a:lnT w="20319">
                      <a:solidFill>
                        <a:srgbClr val="2C2C2C"/>
                      </a:solidFill>
                      <a:prstDash val="solid"/>
                    </a:lnT>
                    <a:lnB w="20319">
                      <a:solidFill>
                        <a:srgbClr val="2C2C2C"/>
                      </a:solidFill>
                      <a:prstDash val="solid"/>
                    </a:lnB>
                  </a:tcPr>
                </a:tc>
                <a:extLst>
                  <a:ext uri="{0D108BD9-81ED-4DB2-BD59-A6C34878D82A}">
                    <a16:rowId xmlns:a16="http://schemas.microsoft.com/office/drawing/2014/main" val="10001"/>
                  </a:ext>
                </a:extLst>
              </a:tr>
              <a:tr h="276225">
                <a:tc>
                  <a:txBody>
                    <a:bodyPr/>
                    <a:lstStyle/>
                    <a:p>
                      <a:pPr algn="ctr">
                        <a:lnSpc>
                          <a:spcPct val="100000"/>
                        </a:lnSpc>
                      </a:pPr>
                      <a:r>
                        <a:rPr sz="2400" dirty="0">
                          <a:latin typeface="Times New Roman"/>
                          <a:cs typeface="Times New Roman"/>
                        </a:rPr>
                        <a:t>MIA</a:t>
                      </a:r>
                    </a:p>
                  </a:txBody>
                  <a:tcPr marL="0" marR="0" marT="0" marB="0">
                    <a:lnL w="20319">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algn="ctr">
                        <a:lnSpc>
                          <a:spcPct val="100000"/>
                        </a:lnSpc>
                      </a:pPr>
                      <a:r>
                        <a:rPr sz="2400" dirty="0">
                          <a:latin typeface="Times New Roman"/>
                          <a:cs typeface="Times New Roman"/>
                        </a:rPr>
                        <a:t>1075</a:t>
                      </a:r>
                    </a:p>
                  </a:txBody>
                  <a:tcPr marL="0" marR="0" marT="0" marB="0">
                    <a:lnL w="20320">
                      <a:solidFill>
                        <a:srgbClr val="2C2C2C"/>
                      </a:solidFill>
                      <a:prstDash val="solid"/>
                    </a:lnL>
                    <a:lnR w="20320">
                      <a:solidFill>
                        <a:srgbClr val="2C2C2C"/>
                      </a:solidFill>
                      <a:prstDash val="solid"/>
                    </a:lnR>
                    <a:lnT w="20319">
                      <a:solidFill>
                        <a:srgbClr val="2C2C2C"/>
                      </a:solidFill>
                      <a:prstDash val="solid"/>
                    </a:lnT>
                    <a:lnB w="20319">
                      <a:solidFill>
                        <a:srgbClr val="808080"/>
                      </a:solidFill>
                      <a:prstDash val="solid"/>
                    </a:lnB>
                  </a:tcPr>
                </a:tc>
                <a:tc>
                  <a:txBody>
                    <a:bodyPr/>
                    <a:lstStyle/>
                    <a:p>
                      <a:pPr algn="ctr">
                        <a:lnSpc>
                          <a:spcPct val="100000"/>
                        </a:lnSpc>
                      </a:pPr>
                      <a:r>
                        <a:rPr sz="2400" dirty="0">
                          <a:latin typeface="Times New Roman"/>
                          <a:cs typeface="Times New Roman"/>
                        </a:rPr>
                        <a:t>0</a:t>
                      </a:r>
                    </a:p>
                  </a:txBody>
                  <a:tcPr marL="0" marR="0" marT="0" marB="0">
                    <a:lnL w="20320">
                      <a:solidFill>
                        <a:srgbClr val="2C2C2C"/>
                      </a:solidFill>
                      <a:prstDash val="solid"/>
                    </a:lnL>
                    <a:lnR w="20320">
                      <a:solidFill>
                        <a:srgbClr val="808080"/>
                      </a:solidFill>
                      <a:prstDash val="solid"/>
                    </a:lnR>
                    <a:lnT w="20319">
                      <a:solidFill>
                        <a:srgbClr val="2C2C2C"/>
                      </a:solidFill>
                      <a:prstDash val="solid"/>
                    </a:lnT>
                    <a:lnB w="20319">
                      <a:solidFill>
                        <a:srgbClr val="808080"/>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5515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016" y="2431826"/>
            <a:ext cx="4924767" cy="4708981"/>
          </a:xfrm>
          <a:prstGeom prst="rect">
            <a:avLst/>
          </a:prstGeom>
        </p:spPr>
        <p:txBody>
          <a:bodyPr wrap="square">
            <a:spAutoFit/>
          </a:bodyPr>
          <a:lstStyle/>
          <a:p>
            <a:pPr marL="457200" indent="-457200">
              <a:buFont typeface="+mj-lt"/>
              <a:buAutoNum type="arabicPeriod"/>
            </a:pPr>
            <a:r>
              <a:rPr lang="en-US" sz="2000" b="1" dirty="0">
                <a:solidFill>
                  <a:srgbClr val="FF0000"/>
                </a:solidFill>
                <a:latin typeface="Times New Roman" panose="02020603050405020304" pitchFamily="18" charset="0"/>
                <a:cs typeface="Times New Roman" panose="02020603050405020304" pitchFamily="18" charset="0"/>
              </a:rPr>
              <a:t>BOS </a:t>
            </a:r>
            <a:r>
              <a:rPr lang="en-US" sz="2000" b="1" dirty="0">
                <a:latin typeface="Times New Roman" panose="02020603050405020304" pitchFamily="18" charset="0"/>
                <a:cs typeface="Times New Roman" panose="02020603050405020304" pitchFamily="18" charset="0"/>
              </a:rPr>
              <a:t>merged  with </a:t>
            </a:r>
            <a:r>
              <a:rPr lang="en-US" sz="2000" b="1" dirty="0">
                <a:solidFill>
                  <a:srgbClr val="FF0000"/>
                </a:solidFill>
                <a:latin typeface="Times New Roman" panose="02020603050405020304" pitchFamily="18" charset="0"/>
                <a:cs typeface="Times New Roman" panose="02020603050405020304" pitchFamily="18" charset="0"/>
              </a:rPr>
              <a:t>NY</a:t>
            </a:r>
          </a:p>
          <a:p>
            <a:pPr marL="457200" indent="-457200">
              <a:buFont typeface="+mj-lt"/>
              <a:buAutoNum type="arabicPeriod"/>
            </a:pPr>
            <a:r>
              <a:rPr lang="en-US" sz="2000" b="1" dirty="0">
                <a:solidFill>
                  <a:srgbClr val="FF0000"/>
                </a:solidFill>
                <a:latin typeface="Times New Roman" panose="02020603050405020304" pitchFamily="18" charset="0"/>
                <a:cs typeface="Times New Roman" panose="02020603050405020304" pitchFamily="18" charset="0"/>
              </a:rPr>
              <a:t>BOS/NY  </a:t>
            </a:r>
            <a:r>
              <a:rPr lang="en-US" sz="2000" b="1" dirty="0">
                <a:latin typeface="Times New Roman" panose="02020603050405020304" pitchFamily="18" charset="0"/>
                <a:cs typeface="Times New Roman" panose="02020603050405020304" pitchFamily="18" charset="0"/>
              </a:rPr>
              <a:t>merged with </a:t>
            </a:r>
            <a:r>
              <a:rPr lang="en-US" sz="2000" b="1" dirty="0">
                <a:solidFill>
                  <a:srgbClr val="FF0000"/>
                </a:solidFill>
                <a:latin typeface="Times New Roman" panose="02020603050405020304" pitchFamily="18" charset="0"/>
                <a:cs typeface="Times New Roman" panose="02020603050405020304" pitchFamily="18" charset="0"/>
              </a:rPr>
              <a:t>DC</a:t>
            </a:r>
          </a:p>
          <a:p>
            <a:pPr marL="457200" indent="-457200">
              <a:buFont typeface="+mj-lt"/>
              <a:buAutoNum type="arabicPeriod"/>
            </a:pPr>
            <a:r>
              <a:rPr lang="en-US" sz="2000" b="1" dirty="0">
                <a:solidFill>
                  <a:srgbClr val="FF0000"/>
                </a:solidFill>
                <a:latin typeface="Times New Roman" panose="02020603050405020304" pitchFamily="18" charset="0"/>
                <a:cs typeface="Times New Roman" panose="02020603050405020304" pitchFamily="18" charset="0"/>
              </a:rPr>
              <a:t>LA  </a:t>
            </a:r>
            <a:r>
              <a:rPr lang="en-US" sz="2000" b="1" dirty="0">
                <a:latin typeface="Times New Roman" panose="02020603050405020304" pitchFamily="18" charset="0"/>
                <a:cs typeface="Times New Roman" panose="02020603050405020304" pitchFamily="18" charset="0"/>
              </a:rPr>
              <a:t>merged  with </a:t>
            </a:r>
            <a:r>
              <a:rPr lang="en-US" sz="2000" b="1" dirty="0">
                <a:solidFill>
                  <a:srgbClr val="FF0000"/>
                </a:solidFill>
                <a:latin typeface="Times New Roman" panose="02020603050405020304" pitchFamily="18" charset="0"/>
                <a:cs typeface="Times New Roman" panose="02020603050405020304" pitchFamily="18" charset="0"/>
              </a:rPr>
              <a:t>SF  </a:t>
            </a:r>
            <a:r>
              <a:rPr lang="en-US" sz="2000" b="1" dirty="0">
                <a:latin typeface="Times New Roman" panose="02020603050405020304" pitchFamily="18" charset="0"/>
                <a:cs typeface="Times New Roman" panose="02020603050405020304" pitchFamily="18" charset="0"/>
              </a:rPr>
              <a:t>and</a:t>
            </a:r>
            <a:r>
              <a:rPr lang="en-US" sz="2000" b="1" dirty="0">
                <a:solidFill>
                  <a:srgbClr val="FF0000"/>
                </a:solidFill>
                <a:latin typeface="Times New Roman" panose="02020603050405020304" pitchFamily="18" charset="0"/>
                <a:cs typeface="Times New Roman" panose="02020603050405020304" pitchFamily="18" charset="0"/>
              </a:rPr>
              <a:t> LA/SF </a:t>
            </a:r>
            <a:r>
              <a:rPr lang="en-US" sz="2000" b="1" dirty="0">
                <a:latin typeface="Times New Roman" panose="02020603050405020304" pitchFamily="18" charset="0"/>
                <a:cs typeface="Times New Roman" panose="02020603050405020304" pitchFamily="18" charset="0"/>
              </a:rPr>
              <a:t>merged with </a:t>
            </a:r>
            <a:r>
              <a:rPr lang="en-US" sz="2000" b="1" dirty="0">
                <a:solidFill>
                  <a:srgbClr val="FF0000"/>
                </a:solidFill>
                <a:latin typeface="Times New Roman" panose="02020603050405020304" pitchFamily="18" charset="0"/>
                <a:cs typeface="Times New Roman" panose="02020603050405020304" pitchFamily="18" charset="0"/>
              </a:rPr>
              <a:t>SEA</a:t>
            </a:r>
          </a:p>
          <a:p>
            <a:pPr marL="457200" indent="-457200">
              <a:buFont typeface="+mj-lt"/>
              <a:buAutoNum type="arabicPeriod"/>
            </a:pPr>
            <a:r>
              <a:rPr lang="en-US" sz="2000" b="1" spc="15" dirty="0">
                <a:solidFill>
                  <a:srgbClr val="FF0000"/>
                </a:solidFill>
                <a:latin typeface="Times New Roman" panose="02020603050405020304" pitchFamily="18" charset="0"/>
                <a:cs typeface="Times New Roman" panose="02020603050405020304" pitchFamily="18" charset="0"/>
              </a:rPr>
              <a:t>BOS/NY/DC/CHI/  </a:t>
            </a:r>
            <a:r>
              <a:rPr lang="en-US" sz="2000" b="1" spc="15" dirty="0">
                <a:latin typeface="Times New Roman" panose="02020603050405020304" pitchFamily="18" charset="0"/>
                <a:cs typeface="Times New Roman" panose="02020603050405020304" pitchFamily="18" charset="0"/>
              </a:rPr>
              <a:t>merged with </a:t>
            </a:r>
            <a:r>
              <a:rPr lang="en-US" sz="2000" b="1" spc="15" dirty="0">
                <a:solidFill>
                  <a:srgbClr val="FF0000"/>
                </a:solidFill>
                <a:latin typeface="Times New Roman" panose="02020603050405020304" pitchFamily="18" charset="0"/>
                <a:cs typeface="Times New Roman" panose="02020603050405020304" pitchFamily="18" charset="0"/>
              </a:rPr>
              <a:t>DEN</a:t>
            </a:r>
          </a:p>
          <a:p>
            <a:pPr marL="457200" indent="-457200">
              <a:buFont typeface="+mj-lt"/>
              <a:buAutoNum type="arabicPeriod"/>
            </a:pPr>
            <a:r>
              <a:rPr lang="en-US" sz="2000" b="1" dirty="0">
                <a:solidFill>
                  <a:srgbClr val="FF0000"/>
                </a:solidFill>
                <a:latin typeface="Times New Roman" panose="02020603050405020304" pitchFamily="18" charset="0"/>
                <a:cs typeface="Times New Roman" panose="02020603050405020304" pitchFamily="18" charset="0"/>
              </a:rPr>
              <a:t>BOS/NY/DC/CHI/DEN </a:t>
            </a:r>
            <a:r>
              <a:rPr lang="en-US" sz="2000" b="1" dirty="0">
                <a:latin typeface="Times New Roman" panose="02020603050405020304" pitchFamily="18" charset="0"/>
                <a:cs typeface="Times New Roman" panose="02020603050405020304" pitchFamily="18" charset="0"/>
              </a:rPr>
              <a:t>merged with </a:t>
            </a:r>
            <a:r>
              <a:rPr lang="en-US" sz="2000" b="1" dirty="0">
                <a:solidFill>
                  <a:srgbClr val="FF0000"/>
                </a:solidFill>
                <a:latin typeface="Times New Roman" panose="02020603050405020304" pitchFamily="18" charset="0"/>
                <a:cs typeface="Times New Roman" panose="02020603050405020304" pitchFamily="18" charset="0"/>
              </a:rPr>
              <a:t>SF/LA/SEA</a:t>
            </a:r>
          </a:p>
          <a:p>
            <a:pPr marL="457200" indent="-457200">
              <a:buFont typeface="+mj-lt"/>
              <a:buAutoNum type="arabicPeriod"/>
            </a:pPr>
            <a:r>
              <a:rPr lang="en-US" sz="2000" b="1" dirty="0">
                <a:solidFill>
                  <a:srgbClr val="FF0000"/>
                </a:solidFill>
                <a:latin typeface="Times New Roman" panose="02020603050405020304" pitchFamily="18" charset="0"/>
                <a:cs typeface="Times New Roman" panose="02020603050405020304" pitchFamily="18" charset="0"/>
              </a:rPr>
              <a:t>BOS/NY/DC/CHI/DEN/SF/LA/SEA </a:t>
            </a:r>
            <a:r>
              <a:rPr lang="en-US" sz="2000" b="1" dirty="0">
                <a:latin typeface="Times New Roman" panose="02020603050405020304" pitchFamily="18" charset="0"/>
                <a:cs typeface="Times New Roman" panose="02020603050405020304" pitchFamily="18" charset="0"/>
              </a:rPr>
              <a:t>merged with </a:t>
            </a:r>
            <a:r>
              <a:rPr lang="en-US" sz="2000" b="1" dirty="0">
                <a:solidFill>
                  <a:srgbClr val="FF0000"/>
                </a:solidFill>
                <a:latin typeface="Times New Roman" panose="02020603050405020304" pitchFamily="18" charset="0"/>
                <a:cs typeface="Times New Roman" panose="02020603050405020304" pitchFamily="18" charset="0"/>
              </a:rPr>
              <a:t>MIA </a:t>
            </a:r>
          </a:p>
          <a:p>
            <a:endParaRPr lang="en-US" sz="2000" b="1" dirty="0">
              <a:solidFill>
                <a:srgbClr val="FF0000"/>
              </a:solidFill>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1" dirty="0">
              <a:solidFill>
                <a:srgbClr val="FF0000"/>
              </a:solidFill>
              <a:latin typeface="Times New Roman" panose="02020603050405020304" pitchFamily="18" charset="0"/>
              <a:cs typeface="Times New Roman" panose="02020603050405020304" pitchFamily="18" charset="0"/>
            </a:endParaRPr>
          </a:p>
          <a:p>
            <a:endParaRPr lang="en-US" sz="2000" b="1" dirty="0">
              <a:solidFill>
                <a:srgbClr val="FF0000"/>
              </a:solidFill>
              <a:latin typeface="Times New Roman" panose="02020603050405020304" pitchFamily="18" charset="0"/>
              <a:cs typeface="Times New Roman" panose="02020603050405020304" pitchFamily="18" charset="0"/>
            </a:endParaRPr>
          </a:p>
          <a:p>
            <a:endParaRPr lang="en-US" sz="2000" b="1" dirty="0">
              <a:solidFill>
                <a:srgbClr val="FF0000"/>
              </a:solidFill>
              <a:latin typeface="Times New Roman" panose="02020603050405020304" pitchFamily="18" charset="0"/>
              <a:cs typeface="Times New Roman" panose="02020603050405020304" pitchFamily="18" charset="0"/>
            </a:endParaRPr>
          </a:p>
          <a:p>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6" name="Rectangle 5"/>
          <p:cNvSpPr/>
          <p:nvPr/>
        </p:nvSpPr>
        <p:spPr>
          <a:xfrm rot="5400000">
            <a:off x="8941252" y="2414129"/>
            <a:ext cx="800219"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BOS</a:t>
            </a:r>
            <a:endParaRPr lang="en-US" sz="2400" dirty="0"/>
          </a:p>
        </p:txBody>
      </p:sp>
      <p:sp>
        <p:nvSpPr>
          <p:cNvPr id="7" name="Rectangle 6"/>
          <p:cNvSpPr/>
          <p:nvPr/>
        </p:nvSpPr>
        <p:spPr>
          <a:xfrm rot="5400000">
            <a:off x="9522284" y="2490502"/>
            <a:ext cx="647474" cy="461665"/>
          </a:xfrm>
          <a:prstGeom prst="rect">
            <a:avLst/>
          </a:prstGeom>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NY</a:t>
            </a:r>
          </a:p>
        </p:txBody>
      </p:sp>
      <p:sp>
        <p:nvSpPr>
          <p:cNvPr id="9" name="Rectangle 8"/>
          <p:cNvSpPr/>
          <p:nvPr/>
        </p:nvSpPr>
        <p:spPr>
          <a:xfrm rot="5400000">
            <a:off x="8551865" y="2461490"/>
            <a:ext cx="612668"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LA</a:t>
            </a:r>
            <a:endParaRPr lang="en-US" sz="2400" dirty="0"/>
          </a:p>
        </p:txBody>
      </p:sp>
      <p:sp>
        <p:nvSpPr>
          <p:cNvPr id="10" name="Rectangle 9"/>
          <p:cNvSpPr/>
          <p:nvPr/>
        </p:nvSpPr>
        <p:spPr>
          <a:xfrm rot="5400000">
            <a:off x="8155339" y="2446211"/>
            <a:ext cx="543739"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SF</a:t>
            </a:r>
            <a:endParaRPr lang="en-US" sz="2400" dirty="0"/>
          </a:p>
        </p:txBody>
      </p:sp>
      <p:sp>
        <p:nvSpPr>
          <p:cNvPr id="11" name="Rectangle 10"/>
          <p:cNvSpPr/>
          <p:nvPr/>
        </p:nvSpPr>
        <p:spPr>
          <a:xfrm rot="5400000">
            <a:off x="10035530" y="2499088"/>
            <a:ext cx="630301"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DC</a:t>
            </a:r>
            <a:endParaRPr lang="en-US" sz="2400" dirty="0"/>
          </a:p>
        </p:txBody>
      </p:sp>
      <p:sp>
        <p:nvSpPr>
          <p:cNvPr id="12" name="Rectangle 11"/>
          <p:cNvSpPr/>
          <p:nvPr/>
        </p:nvSpPr>
        <p:spPr>
          <a:xfrm rot="5400000">
            <a:off x="10348143" y="2446213"/>
            <a:ext cx="766557"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CHI</a:t>
            </a:r>
          </a:p>
        </p:txBody>
      </p:sp>
      <p:sp>
        <p:nvSpPr>
          <p:cNvPr id="13" name="Rectangle 12"/>
          <p:cNvSpPr/>
          <p:nvPr/>
        </p:nvSpPr>
        <p:spPr>
          <a:xfrm rot="5400000">
            <a:off x="7602209" y="2437397"/>
            <a:ext cx="784189"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SEA</a:t>
            </a:r>
            <a:endParaRPr lang="en-US" sz="2400" dirty="0"/>
          </a:p>
        </p:txBody>
      </p:sp>
      <p:sp>
        <p:nvSpPr>
          <p:cNvPr id="14" name="Rectangle 13"/>
          <p:cNvSpPr/>
          <p:nvPr/>
        </p:nvSpPr>
        <p:spPr>
          <a:xfrm rot="5400000">
            <a:off x="10753267" y="2446212"/>
            <a:ext cx="835485"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DEN</a:t>
            </a:r>
            <a:endParaRPr lang="en-US" sz="2400" dirty="0"/>
          </a:p>
        </p:txBody>
      </p:sp>
      <p:sp>
        <p:nvSpPr>
          <p:cNvPr id="15" name="Rectangle 14"/>
          <p:cNvSpPr/>
          <p:nvPr/>
        </p:nvSpPr>
        <p:spPr>
          <a:xfrm rot="5400000">
            <a:off x="7080718" y="2414128"/>
            <a:ext cx="817853" cy="461665"/>
          </a:xfrm>
          <a:prstGeom prst="rect">
            <a:avLst/>
          </a:prstGeom>
        </p:spPr>
        <p:txBody>
          <a:bodyPr wrap="none">
            <a:spAutoFit/>
          </a:bodyPr>
          <a:lstStyle/>
          <a:p>
            <a:r>
              <a:rPr lang="en-US" sz="2400" b="1" dirty="0">
                <a:solidFill>
                  <a:srgbClr val="FF0000"/>
                </a:solidFill>
                <a:latin typeface="Times New Roman" panose="02020603050405020304" pitchFamily="18" charset="0"/>
                <a:cs typeface="Times New Roman" panose="02020603050405020304" pitchFamily="18" charset="0"/>
              </a:rPr>
              <a:t>MIA</a:t>
            </a:r>
            <a:endParaRPr lang="en-US" sz="2400" dirty="0"/>
          </a:p>
        </p:txBody>
      </p:sp>
      <p:sp>
        <p:nvSpPr>
          <p:cNvPr id="16" name="Left Bracket 15"/>
          <p:cNvSpPr/>
          <p:nvPr/>
        </p:nvSpPr>
        <p:spPr>
          <a:xfrm>
            <a:off x="9362858" y="4036717"/>
            <a:ext cx="504660" cy="571881"/>
          </a:xfrm>
          <a:prstGeom prst="leftBracket">
            <a:avLst>
              <a:gd name="adj" fmla="val 0"/>
            </a:avLst>
          </a:prstGeom>
          <a:scene3d>
            <a:camera prst="orthographicFront">
              <a:rot lat="0" lon="54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p:cNvSpPr/>
          <p:nvPr/>
        </p:nvSpPr>
        <p:spPr>
          <a:xfrm rot="5400000" flipH="1">
            <a:off x="9448776" y="2824744"/>
            <a:ext cx="292912" cy="671736"/>
          </a:xfrm>
          <a:prstGeom prst="leftBracket">
            <a:avLst>
              <a:gd name="adj" fmla="val 8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p:cNvSpPr/>
          <p:nvPr/>
        </p:nvSpPr>
        <p:spPr>
          <a:xfrm rot="5400000" flipH="1">
            <a:off x="8363159" y="2990092"/>
            <a:ext cx="623045" cy="540688"/>
          </a:xfrm>
          <a:prstGeom prst="leftBracket">
            <a:avLst>
              <a:gd name="adj" fmla="val 8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p:cNvSpPr/>
          <p:nvPr/>
        </p:nvSpPr>
        <p:spPr>
          <a:xfrm rot="5400000" flipH="1">
            <a:off x="9810846" y="3090894"/>
            <a:ext cx="301181" cy="778486"/>
          </a:xfrm>
          <a:prstGeom prst="leftBracket">
            <a:avLst>
              <a:gd name="adj" fmla="val 8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p:cNvSpPr/>
          <p:nvPr/>
        </p:nvSpPr>
        <p:spPr>
          <a:xfrm rot="5400000" flipH="1">
            <a:off x="10194684" y="3563496"/>
            <a:ext cx="345930" cy="727544"/>
          </a:xfrm>
          <a:prstGeom prst="leftBracket">
            <a:avLst>
              <a:gd name="adj" fmla="val 8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ket 20"/>
          <p:cNvSpPr/>
          <p:nvPr/>
        </p:nvSpPr>
        <p:spPr>
          <a:xfrm rot="5400000" flipH="1">
            <a:off x="10585196" y="3983277"/>
            <a:ext cx="380311" cy="870331"/>
          </a:xfrm>
          <a:prstGeom prst="leftBracket">
            <a:avLst>
              <a:gd name="adj" fmla="val 8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p:cNvSpPr/>
          <p:nvPr/>
        </p:nvSpPr>
        <p:spPr>
          <a:xfrm rot="5400000" flipH="1">
            <a:off x="7921117" y="3684197"/>
            <a:ext cx="789130" cy="660760"/>
          </a:xfrm>
          <a:prstGeom prst="leftBracket">
            <a:avLst>
              <a:gd name="adj" fmla="val 8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ket 24"/>
          <p:cNvSpPr/>
          <p:nvPr/>
        </p:nvSpPr>
        <p:spPr>
          <a:xfrm rot="5400000" flipH="1">
            <a:off x="9426475" y="3540396"/>
            <a:ext cx="337513" cy="2498034"/>
          </a:xfrm>
          <a:prstGeom prst="leftBracket">
            <a:avLst>
              <a:gd name="adj" fmla="val 8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p:cNvSpPr/>
          <p:nvPr/>
        </p:nvSpPr>
        <p:spPr>
          <a:xfrm rot="5400000" flipH="1">
            <a:off x="8607752" y="4052915"/>
            <a:ext cx="333014" cy="2143524"/>
          </a:xfrm>
          <a:prstGeom prst="leftBracket">
            <a:avLst>
              <a:gd name="adj" fmla="val 89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p:cNvSpPr/>
          <p:nvPr/>
        </p:nvSpPr>
        <p:spPr>
          <a:xfrm>
            <a:off x="6638629" y="3094787"/>
            <a:ext cx="646331" cy="2308324"/>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206</a:t>
            </a:r>
          </a:p>
          <a:p>
            <a:r>
              <a:rPr lang="en-US" b="1" dirty="0">
                <a:latin typeface="Times New Roman" panose="02020603050405020304" pitchFamily="18" charset="0"/>
                <a:cs typeface="Times New Roman" panose="02020603050405020304" pitchFamily="18" charset="0"/>
              </a:rPr>
              <a:t>233</a:t>
            </a:r>
          </a:p>
          <a:p>
            <a:r>
              <a:rPr lang="en-US" b="1" dirty="0">
                <a:latin typeface="Times New Roman" panose="02020603050405020304" pitchFamily="18" charset="0"/>
                <a:cs typeface="Times New Roman" panose="02020603050405020304" pitchFamily="18" charset="0"/>
              </a:rPr>
              <a:t>379</a:t>
            </a:r>
          </a:p>
          <a:p>
            <a:r>
              <a:rPr lang="en-US" b="1" dirty="0">
                <a:latin typeface="Times New Roman" panose="02020603050405020304" pitchFamily="18" charset="0"/>
                <a:cs typeface="Times New Roman" panose="02020603050405020304" pitchFamily="18" charset="0"/>
              </a:rPr>
              <a:t>671</a:t>
            </a:r>
          </a:p>
          <a:p>
            <a:r>
              <a:rPr lang="en-US" b="1" dirty="0">
                <a:latin typeface="Times New Roman" panose="02020603050405020304" pitchFamily="18" charset="0"/>
                <a:cs typeface="Times New Roman" panose="02020603050405020304" pitchFamily="18" charset="0"/>
              </a:rPr>
              <a:t>808</a:t>
            </a:r>
          </a:p>
          <a:p>
            <a:r>
              <a:rPr lang="en-US" b="1" dirty="0">
                <a:latin typeface="Times New Roman" panose="02020603050405020304" pitchFamily="18" charset="0"/>
                <a:cs typeface="Times New Roman" panose="02020603050405020304" pitchFamily="18" charset="0"/>
              </a:rPr>
              <a:t>996</a:t>
            </a:r>
          </a:p>
          <a:p>
            <a:r>
              <a:rPr lang="en-US" b="1" dirty="0">
                <a:latin typeface="Times New Roman" panose="02020603050405020304" pitchFamily="18" charset="0"/>
                <a:cs typeface="Times New Roman" panose="02020603050405020304" pitchFamily="18" charset="0"/>
              </a:rPr>
              <a:t>1059</a:t>
            </a:r>
          </a:p>
          <a:p>
            <a:r>
              <a:rPr lang="en-US" b="1" dirty="0">
                <a:latin typeface="Times New Roman" panose="02020603050405020304" pitchFamily="18" charset="0"/>
                <a:cs typeface="Times New Roman" panose="02020603050405020304" pitchFamily="18" charset="0"/>
              </a:rPr>
              <a:t>1075</a:t>
            </a:r>
            <a:endParaRPr lang="en-US" dirty="0"/>
          </a:p>
        </p:txBody>
      </p:sp>
      <p:sp>
        <p:nvSpPr>
          <p:cNvPr id="28" name="Rectangle 27"/>
          <p:cNvSpPr/>
          <p:nvPr/>
        </p:nvSpPr>
        <p:spPr>
          <a:xfrm>
            <a:off x="9339203" y="2976659"/>
            <a:ext cx="53091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206</a:t>
            </a:r>
          </a:p>
        </p:txBody>
      </p:sp>
      <p:sp>
        <p:nvSpPr>
          <p:cNvPr id="29" name="Rectangle 28"/>
          <p:cNvSpPr/>
          <p:nvPr/>
        </p:nvSpPr>
        <p:spPr>
          <a:xfrm>
            <a:off x="8423072" y="3261396"/>
            <a:ext cx="53091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379</a:t>
            </a:r>
          </a:p>
        </p:txBody>
      </p:sp>
      <p:sp>
        <p:nvSpPr>
          <p:cNvPr id="30" name="Rectangle 29"/>
          <p:cNvSpPr/>
          <p:nvPr/>
        </p:nvSpPr>
        <p:spPr>
          <a:xfrm>
            <a:off x="9729799" y="3322022"/>
            <a:ext cx="53091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233</a:t>
            </a:r>
          </a:p>
        </p:txBody>
      </p:sp>
      <p:sp>
        <p:nvSpPr>
          <p:cNvPr id="31" name="Rectangle 30"/>
          <p:cNvSpPr/>
          <p:nvPr/>
        </p:nvSpPr>
        <p:spPr>
          <a:xfrm>
            <a:off x="10119848" y="3762348"/>
            <a:ext cx="53091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671</a:t>
            </a:r>
          </a:p>
        </p:txBody>
      </p:sp>
      <p:sp>
        <p:nvSpPr>
          <p:cNvPr id="32" name="Rectangle 31"/>
          <p:cNvSpPr/>
          <p:nvPr/>
        </p:nvSpPr>
        <p:spPr>
          <a:xfrm>
            <a:off x="8086025" y="4110974"/>
            <a:ext cx="53091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808</a:t>
            </a:r>
          </a:p>
        </p:txBody>
      </p:sp>
      <p:sp>
        <p:nvSpPr>
          <p:cNvPr id="33" name="Rectangle 32"/>
          <p:cNvSpPr/>
          <p:nvPr/>
        </p:nvSpPr>
        <p:spPr>
          <a:xfrm>
            <a:off x="10509894" y="4302159"/>
            <a:ext cx="53091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996</a:t>
            </a:r>
          </a:p>
        </p:txBody>
      </p:sp>
      <p:sp>
        <p:nvSpPr>
          <p:cNvPr id="34" name="Rectangle 33"/>
          <p:cNvSpPr/>
          <p:nvPr/>
        </p:nvSpPr>
        <p:spPr>
          <a:xfrm>
            <a:off x="9447733" y="4620469"/>
            <a:ext cx="64633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1059</a:t>
            </a:r>
          </a:p>
        </p:txBody>
      </p:sp>
      <p:sp>
        <p:nvSpPr>
          <p:cNvPr id="35" name="Rectangle 34"/>
          <p:cNvSpPr/>
          <p:nvPr/>
        </p:nvSpPr>
        <p:spPr>
          <a:xfrm>
            <a:off x="8423072" y="4961579"/>
            <a:ext cx="64633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1075</a:t>
            </a:r>
          </a:p>
        </p:txBody>
      </p:sp>
      <p:sp>
        <p:nvSpPr>
          <p:cNvPr id="36" name="Oval 35"/>
          <p:cNvSpPr/>
          <p:nvPr/>
        </p:nvSpPr>
        <p:spPr>
          <a:xfrm>
            <a:off x="7720477" y="2244852"/>
            <a:ext cx="1367385" cy="7538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130856" y="2146978"/>
            <a:ext cx="2420367" cy="9103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248479" y="2063358"/>
            <a:ext cx="449331" cy="11399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655710" y="421256"/>
            <a:ext cx="6932475" cy="1077218"/>
          </a:xfrm>
          <a:prstGeom prst="rect">
            <a:avLst/>
          </a:prstGeom>
        </p:spPr>
        <p:txBody>
          <a:bodyPr wrap="none">
            <a:spAutoFit/>
          </a:bodyPr>
          <a:lstStyle/>
          <a:p>
            <a:pPr algn="ctr"/>
            <a:r>
              <a:rPr lang="en-US" sz="3200" dirty="0">
                <a:solidFill>
                  <a:srgbClr val="141A1F"/>
                </a:solidFill>
              </a:rPr>
              <a:t>Now trace back to the clustering process</a:t>
            </a:r>
          </a:p>
          <a:p>
            <a:pPr algn="ctr"/>
            <a:r>
              <a:rPr lang="en-US" sz="3200" dirty="0"/>
              <a:t> plot the </a:t>
            </a:r>
            <a:r>
              <a:rPr lang="en-US" sz="3200" dirty="0" err="1"/>
              <a:t>dendrogram</a:t>
            </a:r>
            <a:endParaRPr lang="en-US" sz="3200" dirty="0">
              <a:solidFill>
                <a:srgbClr val="141A1F"/>
              </a:solidFill>
            </a:endParaRPr>
          </a:p>
        </p:txBody>
      </p:sp>
    </p:spTree>
    <p:extLst>
      <p:ext uri="{BB962C8B-B14F-4D97-AF65-F5344CB8AC3E}">
        <p14:creationId xmlns:p14="http://schemas.microsoft.com/office/powerpoint/2010/main" val="968783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788574"/>
            <a:ext cx="10799815" cy="4832092"/>
          </a:xfrm>
          <a:prstGeom prst="rect">
            <a:avLst/>
          </a:prstGeom>
        </p:spPr>
        <p:txBody>
          <a:bodyPr wrap="square">
            <a:spAutoFit/>
          </a:bodyPr>
          <a:lstStyle/>
          <a:p>
            <a:r>
              <a:rPr lang="en-US" sz="2800" dirty="0">
                <a:solidFill>
                  <a:srgbClr val="131A20"/>
                </a:solidFill>
              </a:rPr>
              <a:t>k-means cluster analysis is an algorithm that groups similar objects into groups called clusters. </a:t>
            </a:r>
          </a:p>
          <a:p>
            <a:endParaRPr lang="en-US" sz="2800" dirty="0">
              <a:solidFill>
                <a:srgbClr val="131A20"/>
              </a:solidFill>
            </a:endParaRPr>
          </a:p>
          <a:p>
            <a:r>
              <a:rPr lang="en-US" sz="2800" dirty="0"/>
              <a:t>K-means clustering is one of the simplest and popular unsupervised machine learning algorithms.</a:t>
            </a:r>
          </a:p>
          <a:p>
            <a:endParaRPr lang="en-US" sz="2800" dirty="0"/>
          </a:p>
          <a:p>
            <a:r>
              <a:rPr lang="en-US" sz="2800" dirty="0"/>
              <a:t>The K-means algorithm identifies </a:t>
            </a:r>
            <a:r>
              <a:rPr lang="en-US" sz="2800" i="1" dirty="0"/>
              <a:t>k</a:t>
            </a:r>
            <a:r>
              <a:rPr lang="en-US" sz="2800" dirty="0"/>
              <a:t> number of centroids (a centroid is the imaginary or real location representing the center of the cluster), and then allocates every data point to the nearest cluster, while keeping the centroids as small as possible.</a:t>
            </a:r>
          </a:p>
          <a:p>
            <a:endParaRPr lang="en-US" sz="2800" dirty="0"/>
          </a:p>
        </p:txBody>
      </p:sp>
      <p:sp>
        <p:nvSpPr>
          <p:cNvPr id="3" name="Rectangle 2"/>
          <p:cNvSpPr/>
          <p:nvPr/>
        </p:nvSpPr>
        <p:spPr>
          <a:xfrm>
            <a:off x="2387903" y="602242"/>
            <a:ext cx="6495496" cy="584775"/>
          </a:xfrm>
          <a:prstGeom prst="rect">
            <a:avLst/>
          </a:prstGeom>
        </p:spPr>
        <p:txBody>
          <a:bodyPr wrap="none">
            <a:spAutoFit/>
          </a:bodyPr>
          <a:lstStyle/>
          <a:p>
            <a:r>
              <a:rPr lang="en-US" sz="3200" dirty="0">
                <a:solidFill>
                  <a:srgbClr val="141A1F"/>
                </a:solidFill>
                <a:latin typeface="circular-book"/>
              </a:rPr>
              <a:t>What is k-Means Cluster Analysis?</a:t>
            </a:r>
          </a:p>
        </p:txBody>
      </p:sp>
    </p:spTree>
    <p:extLst>
      <p:ext uri="{BB962C8B-B14F-4D97-AF65-F5344CB8AC3E}">
        <p14:creationId xmlns:p14="http://schemas.microsoft.com/office/powerpoint/2010/main" val="11655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53254" y="526158"/>
            <a:ext cx="3410491" cy="5078313"/>
          </a:xfrm>
          <a:prstGeom prst="rect">
            <a:avLst/>
          </a:prstGeom>
        </p:spPr>
        <p:txBody>
          <a:bodyPr wrap="square">
            <a:spAutoFit/>
          </a:bodyPr>
          <a:lstStyle/>
          <a:p>
            <a:r>
              <a:rPr lang="en-US" b="0" i="0" dirty="0">
                <a:solidFill>
                  <a:srgbClr val="000000"/>
                </a:solidFill>
                <a:effectLst/>
                <a:latin typeface="circular-medium"/>
              </a:rPr>
              <a:t>How </a:t>
            </a:r>
            <a:r>
              <a:rPr lang="en-US" b="0" i="1" dirty="0">
                <a:solidFill>
                  <a:srgbClr val="000000"/>
                </a:solidFill>
                <a:effectLst/>
                <a:latin typeface="circular-medium"/>
              </a:rPr>
              <a:t>k</a:t>
            </a:r>
            <a:r>
              <a:rPr lang="en-US" b="0" i="0" dirty="0">
                <a:solidFill>
                  <a:srgbClr val="000000"/>
                </a:solidFill>
                <a:effectLst/>
                <a:latin typeface="circular-medium"/>
              </a:rPr>
              <a:t>-means cluster analysis works</a:t>
            </a:r>
          </a:p>
          <a:p>
            <a:r>
              <a:rPr lang="en-US" b="1" i="0" dirty="0">
                <a:solidFill>
                  <a:srgbClr val="4D525A"/>
                </a:solidFill>
                <a:effectLst/>
                <a:latin typeface="circular-book"/>
              </a:rPr>
              <a:t>Step 1: Specify the number of clusters (</a:t>
            </a:r>
            <a:r>
              <a:rPr lang="en-US" b="1" i="1" dirty="0">
                <a:solidFill>
                  <a:srgbClr val="4D525A"/>
                </a:solidFill>
                <a:effectLst/>
                <a:latin typeface="circular-book"/>
              </a:rPr>
              <a:t>k</a:t>
            </a:r>
            <a:r>
              <a:rPr lang="en-US" b="1" i="0" dirty="0">
                <a:solidFill>
                  <a:srgbClr val="4D525A"/>
                </a:solidFill>
                <a:effectLst/>
                <a:latin typeface="circular-book"/>
              </a:rPr>
              <a:t>).</a:t>
            </a:r>
            <a:r>
              <a:rPr lang="en-US" b="0" i="0" dirty="0">
                <a:solidFill>
                  <a:srgbClr val="4D525A"/>
                </a:solidFill>
                <a:effectLst/>
                <a:latin typeface="circular-book"/>
              </a:rPr>
              <a:t> The first step in </a:t>
            </a:r>
            <a:r>
              <a:rPr lang="en-US" b="0" i="1" dirty="0">
                <a:solidFill>
                  <a:srgbClr val="4D525A"/>
                </a:solidFill>
                <a:effectLst/>
                <a:latin typeface="circular-book"/>
              </a:rPr>
              <a:t>k</a:t>
            </a:r>
            <a:r>
              <a:rPr lang="en-US" b="0" i="0" dirty="0">
                <a:solidFill>
                  <a:srgbClr val="4D525A"/>
                </a:solidFill>
                <a:effectLst/>
                <a:latin typeface="circular-book"/>
              </a:rPr>
              <a:t>-means is to specify the number of clusters, which is referred to as </a:t>
            </a:r>
            <a:r>
              <a:rPr lang="en-US" b="0" i="1" dirty="0">
                <a:solidFill>
                  <a:srgbClr val="4D525A"/>
                </a:solidFill>
                <a:effectLst/>
                <a:latin typeface="circular-book"/>
              </a:rPr>
              <a:t>k</a:t>
            </a:r>
            <a:r>
              <a:rPr lang="en-US" b="0" i="0" dirty="0">
                <a:solidFill>
                  <a:srgbClr val="4D525A"/>
                </a:solidFill>
                <a:effectLst/>
                <a:latin typeface="circular-book"/>
              </a:rPr>
              <a:t>. Traditionally researchers will conduct </a:t>
            </a:r>
            <a:r>
              <a:rPr lang="en-US" b="0" i="1" dirty="0">
                <a:solidFill>
                  <a:srgbClr val="4D525A"/>
                </a:solidFill>
                <a:effectLst/>
                <a:latin typeface="circular-book"/>
              </a:rPr>
              <a:t>k</a:t>
            </a:r>
            <a:r>
              <a:rPr lang="en-US" b="0" i="0" dirty="0">
                <a:solidFill>
                  <a:srgbClr val="4D525A"/>
                </a:solidFill>
                <a:effectLst/>
                <a:latin typeface="circular-book"/>
              </a:rPr>
              <a:t>-means multiple times, exploring different numbers of clusters (e.g., from 2 through 10).</a:t>
            </a:r>
          </a:p>
          <a:p>
            <a:r>
              <a:rPr lang="en-US" b="1" i="0" dirty="0">
                <a:solidFill>
                  <a:srgbClr val="4D525A"/>
                </a:solidFill>
                <a:effectLst/>
                <a:latin typeface="circular-book"/>
              </a:rPr>
              <a:t>Step 2: Allocate objects to clusters.</a:t>
            </a:r>
            <a:r>
              <a:rPr lang="en-US" b="0" i="0" dirty="0">
                <a:solidFill>
                  <a:srgbClr val="4D525A"/>
                </a:solidFill>
                <a:effectLst/>
                <a:latin typeface="circular-book"/>
              </a:rPr>
              <a:t> The most straightforward approach is to randomly assign objects to clusters, but there are many other approaches (e.g., using </a:t>
            </a:r>
            <a:r>
              <a:rPr lang="en-US" b="0" i="1" dirty="0">
                <a:solidFill>
                  <a:srgbClr val="4D525A"/>
                </a:solidFill>
                <a:effectLst/>
                <a:latin typeface="circular-book"/>
              </a:rPr>
              <a:t>hierarchical clustering</a:t>
            </a:r>
            <a:r>
              <a:rPr lang="en-US" b="0" i="0" dirty="0">
                <a:solidFill>
                  <a:srgbClr val="4D525A"/>
                </a:solidFill>
                <a:effectLst/>
                <a:latin typeface="circular-book"/>
              </a:rPr>
              <a:t>). </a:t>
            </a:r>
          </a:p>
        </p:txBody>
      </p:sp>
      <p:sp>
        <p:nvSpPr>
          <p:cNvPr id="3" name="Rectangle 2"/>
          <p:cNvSpPr/>
          <p:nvPr/>
        </p:nvSpPr>
        <p:spPr>
          <a:xfrm>
            <a:off x="495490" y="526158"/>
            <a:ext cx="6096000" cy="1323439"/>
          </a:xfrm>
          <a:prstGeom prst="rect">
            <a:avLst/>
          </a:prstGeom>
        </p:spPr>
        <p:txBody>
          <a:bodyPr>
            <a:spAutoFit/>
          </a:bodyPr>
          <a:lstStyle/>
          <a:p>
            <a:r>
              <a:rPr lang="en-US" sz="1600" b="0" i="0" dirty="0">
                <a:solidFill>
                  <a:srgbClr val="4D525A"/>
                </a:solidFill>
                <a:effectLst/>
                <a:latin typeface="circular-book"/>
              </a:rPr>
              <a:t>In the diagram, the 18 objects have been represented by dots on a </a:t>
            </a:r>
            <a:r>
              <a:rPr lang="en-US" sz="1600" b="0" i="1" dirty="0">
                <a:solidFill>
                  <a:srgbClr val="4D525A"/>
                </a:solidFill>
                <a:effectLst/>
                <a:latin typeface="circular-book"/>
              </a:rPr>
              <a:t>scatterplot,</a:t>
            </a:r>
            <a:r>
              <a:rPr lang="en-US" sz="1600" b="0" i="0" dirty="0">
                <a:solidFill>
                  <a:srgbClr val="4D525A"/>
                </a:solidFill>
                <a:effectLst/>
                <a:latin typeface="circular-book"/>
              </a:rPr>
              <a:t> where </a:t>
            </a:r>
            <a:r>
              <a:rPr lang="en-US" sz="1600" b="1" i="0" dirty="0">
                <a:solidFill>
                  <a:srgbClr val="4D525A"/>
                </a:solidFill>
                <a:effectLst/>
                <a:latin typeface="circular-book"/>
              </a:rPr>
              <a:t>x </a:t>
            </a:r>
            <a:r>
              <a:rPr lang="en-US" sz="1600" b="0" i="0" dirty="0">
                <a:solidFill>
                  <a:srgbClr val="4D525A"/>
                </a:solidFill>
                <a:effectLst/>
                <a:latin typeface="circular-book"/>
              </a:rPr>
              <a:t>is shown by the horizontal position of each object and </a:t>
            </a:r>
            <a:r>
              <a:rPr lang="en-US" sz="1600" b="1" i="0" dirty="0">
                <a:solidFill>
                  <a:srgbClr val="4D525A"/>
                </a:solidFill>
                <a:effectLst/>
                <a:latin typeface="circular-book"/>
              </a:rPr>
              <a:t>y </a:t>
            </a:r>
            <a:r>
              <a:rPr lang="en-US" sz="1600" b="0" i="0" dirty="0">
                <a:solidFill>
                  <a:srgbClr val="4D525A"/>
                </a:solidFill>
                <a:effectLst/>
                <a:latin typeface="circular-book"/>
              </a:rPr>
              <a:t>by the vertical. The objects have been randomly assigned to the two clusters (</a:t>
            </a:r>
            <a:r>
              <a:rPr lang="en-US" sz="1600" b="0" i="1" dirty="0">
                <a:solidFill>
                  <a:srgbClr val="4D525A"/>
                </a:solidFill>
                <a:effectLst/>
                <a:latin typeface="circular-book"/>
              </a:rPr>
              <a:t>k</a:t>
            </a:r>
            <a:r>
              <a:rPr lang="en-US" sz="1600" b="0" i="0" dirty="0">
                <a:solidFill>
                  <a:srgbClr val="4D525A"/>
                </a:solidFill>
                <a:effectLst/>
                <a:latin typeface="circular-book"/>
              </a:rPr>
              <a:t> = 2), where one cluster is shown with filled dots and the other with unfilled dots.</a:t>
            </a:r>
          </a:p>
        </p:txBody>
      </p:sp>
      <p:pic>
        <p:nvPicPr>
          <p:cNvPr id="4" name="Picture 2" descr="The required data for k-means cluster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304" y="2121581"/>
            <a:ext cx="1160337" cy="35462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158635" y="2252415"/>
            <a:ext cx="4543370" cy="3768679"/>
          </a:xfrm>
          <a:prstGeom prst="rect">
            <a:avLst/>
          </a:prstGeom>
        </p:spPr>
      </p:pic>
    </p:spTree>
    <p:extLst>
      <p:ext uri="{BB962C8B-B14F-4D97-AF65-F5344CB8AC3E}">
        <p14:creationId xmlns:p14="http://schemas.microsoft.com/office/powerpoint/2010/main" val="254510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3564" y="671809"/>
            <a:ext cx="10414896" cy="1754326"/>
          </a:xfrm>
          <a:prstGeom prst="rect">
            <a:avLst/>
          </a:prstGeom>
        </p:spPr>
        <p:txBody>
          <a:bodyPr wrap="square">
            <a:spAutoFit/>
          </a:bodyPr>
          <a:lstStyle/>
          <a:p>
            <a:r>
              <a:rPr lang="en-US" b="1" i="0" dirty="0">
                <a:solidFill>
                  <a:srgbClr val="4D525A"/>
                </a:solidFill>
                <a:effectLst/>
                <a:latin typeface="circular-book"/>
              </a:rPr>
              <a:t>Step 3: Compute cluster means</a:t>
            </a:r>
            <a:r>
              <a:rPr lang="en-US" b="0" i="0" dirty="0">
                <a:solidFill>
                  <a:srgbClr val="4D525A"/>
                </a:solidFill>
                <a:effectLst/>
                <a:latin typeface="circular-book"/>
              </a:rPr>
              <a:t>. For each cluster, the average value is computed for each of the variables. In the plot below, the average value of the filled dots for the variable represented by the horizontal position (x) of the dots is around 15; for the variable on the vertical dimension, it is around twelve. These two means are represented by the filled cross. Or, stated slightly differently: the filled cross is in the middle of the black dots. Similarly, the white cross is in the middle of the white dots. These crosses are variously referred to as the </a:t>
            </a:r>
            <a:r>
              <a:rPr lang="en-US" b="0" i="1" dirty="0">
                <a:solidFill>
                  <a:srgbClr val="4D525A"/>
                </a:solidFill>
                <a:effectLst/>
                <a:latin typeface="circular-book"/>
              </a:rPr>
              <a:t>cluster centers, cluster means, </a:t>
            </a:r>
            <a:r>
              <a:rPr lang="en-US" b="0" i="0" dirty="0">
                <a:solidFill>
                  <a:srgbClr val="4D525A"/>
                </a:solidFill>
                <a:effectLst/>
                <a:latin typeface="circular-book"/>
              </a:rPr>
              <a:t>and </a:t>
            </a:r>
            <a:r>
              <a:rPr lang="en-US" b="0" i="1" dirty="0">
                <a:solidFill>
                  <a:srgbClr val="4D525A"/>
                </a:solidFill>
                <a:effectLst/>
                <a:latin typeface="circular-book"/>
              </a:rPr>
              <a:t>cluster medoids</a:t>
            </a:r>
            <a:r>
              <a:rPr lang="en-US" b="0" i="0" dirty="0">
                <a:solidFill>
                  <a:srgbClr val="4D525A"/>
                </a:solidFill>
                <a:effectLst/>
                <a:latin typeface="circular-book"/>
              </a:rPr>
              <a:t>.</a:t>
            </a:r>
            <a:endParaRPr lang="en-US" dirty="0"/>
          </a:p>
        </p:txBody>
      </p:sp>
      <p:pic>
        <p:nvPicPr>
          <p:cNvPr id="3" name="Picture 2"/>
          <p:cNvPicPr>
            <a:picLocks noChangeAspect="1"/>
          </p:cNvPicPr>
          <p:nvPr/>
        </p:nvPicPr>
        <p:blipFill>
          <a:blip r:embed="rId2"/>
          <a:stretch>
            <a:fillRect/>
          </a:stretch>
        </p:blipFill>
        <p:spPr>
          <a:xfrm>
            <a:off x="3257560" y="2752176"/>
            <a:ext cx="4985347" cy="3842871"/>
          </a:xfrm>
          <a:prstGeom prst="rect">
            <a:avLst/>
          </a:prstGeom>
        </p:spPr>
      </p:pic>
    </p:spTree>
    <p:extLst>
      <p:ext uri="{BB962C8B-B14F-4D97-AF65-F5344CB8AC3E}">
        <p14:creationId xmlns:p14="http://schemas.microsoft.com/office/powerpoint/2010/main" val="2506512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9807" y="540902"/>
            <a:ext cx="10537371" cy="923330"/>
          </a:xfrm>
          <a:prstGeom prst="rect">
            <a:avLst/>
          </a:prstGeom>
        </p:spPr>
        <p:txBody>
          <a:bodyPr wrap="square">
            <a:spAutoFit/>
          </a:bodyPr>
          <a:lstStyle/>
          <a:p>
            <a:r>
              <a:rPr lang="en-US" b="1" i="0" dirty="0">
                <a:solidFill>
                  <a:srgbClr val="4D525A"/>
                </a:solidFill>
                <a:effectLst/>
                <a:latin typeface="circular-book"/>
              </a:rPr>
              <a:t>Step 4: Allocate each observation to the closest cluster center.</a:t>
            </a:r>
            <a:r>
              <a:rPr lang="en-US" b="0" i="0" dirty="0">
                <a:solidFill>
                  <a:srgbClr val="4D525A"/>
                </a:solidFill>
                <a:effectLst/>
                <a:latin typeface="circular-book"/>
              </a:rPr>
              <a:t> In the plot above, some of the filled dots are closer to the white cross and some of the white dots are closer to the black cross. When we reallocate the observations to the closest clusters we get the plot below.</a:t>
            </a:r>
            <a:endParaRPr lang="en-US" dirty="0"/>
          </a:p>
        </p:txBody>
      </p:sp>
      <p:pic>
        <p:nvPicPr>
          <p:cNvPr id="2050" name="Picture 2" descr="Allocate each observation to the closest cluster 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316" y="2221473"/>
            <a:ext cx="5734346" cy="45174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43227" y="2311685"/>
            <a:ext cx="5589003" cy="4308189"/>
          </a:xfrm>
          <a:prstGeom prst="rect">
            <a:avLst/>
          </a:prstGeom>
        </p:spPr>
      </p:pic>
      <p:sp>
        <p:nvSpPr>
          <p:cNvPr id="3" name="TextBox 2">
            <a:extLst>
              <a:ext uri="{FF2B5EF4-FFF2-40B4-BE49-F238E27FC236}">
                <a16:creationId xmlns:a16="http://schemas.microsoft.com/office/drawing/2014/main" id="{46429CB6-6339-422B-9981-C7C0909E9336}"/>
              </a:ext>
            </a:extLst>
          </p:cNvPr>
          <p:cNvSpPr txBox="1"/>
          <p:nvPr/>
        </p:nvSpPr>
        <p:spPr>
          <a:xfrm>
            <a:off x="1924274" y="2036807"/>
            <a:ext cx="3048848" cy="400110"/>
          </a:xfrm>
          <a:prstGeom prst="rect">
            <a:avLst/>
          </a:prstGeom>
          <a:noFill/>
        </p:spPr>
        <p:txBody>
          <a:bodyPr wrap="none" rtlCol="0">
            <a:spAutoFit/>
          </a:bodyPr>
          <a:lstStyle/>
          <a:p>
            <a:r>
              <a:rPr lang="en-US" sz="2000" dirty="0"/>
              <a:t>Randomly assigned clusters</a:t>
            </a:r>
          </a:p>
        </p:txBody>
      </p:sp>
      <p:sp>
        <p:nvSpPr>
          <p:cNvPr id="6" name="TextBox 5">
            <a:extLst>
              <a:ext uri="{FF2B5EF4-FFF2-40B4-BE49-F238E27FC236}">
                <a16:creationId xmlns:a16="http://schemas.microsoft.com/office/drawing/2014/main" id="{26C03E04-015C-4633-87C2-DA4F5B6D14F3}"/>
              </a:ext>
            </a:extLst>
          </p:cNvPr>
          <p:cNvSpPr txBox="1"/>
          <p:nvPr/>
        </p:nvSpPr>
        <p:spPr>
          <a:xfrm>
            <a:off x="8304140" y="1911575"/>
            <a:ext cx="1516697" cy="400110"/>
          </a:xfrm>
          <a:prstGeom prst="rect">
            <a:avLst/>
          </a:prstGeom>
          <a:noFill/>
        </p:spPr>
        <p:txBody>
          <a:bodyPr wrap="none" rtlCol="0">
            <a:spAutoFit/>
          </a:bodyPr>
          <a:lstStyle/>
          <a:p>
            <a:r>
              <a:rPr lang="en-US" sz="2000" dirty="0"/>
              <a:t>New clusters</a:t>
            </a:r>
          </a:p>
        </p:txBody>
      </p:sp>
      <p:cxnSp>
        <p:nvCxnSpPr>
          <p:cNvPr id="7" name="Straight Arrow Connector 6">
            <a:extLst>
              <a:ext uri="{FF2B5EF4-FFF2-40B4-BE49-F238E27FC236}">
                <a16:creationId xmlns:a16="http://schemas.microsoft.com/office/drawing/2014/main" id="{16B34BBD-62DF-43A5-A3AA-0E03851F74BD}"/>
              </a:ext>
            </a:extLst>
          </p:cNvPr>
          <p:cNvCxnSpPr/>
          <p:nvPr/>
        </p:nvCxnSpPr>
        <p:spPr>
          <a:xfrm flipH="1">
            <a:off x="2149522" y="3678821"/>
            <a:ext cx="75063" cy="5663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2C8142-53BC-4463-BA81-86B1CBEA17AB}"/>
              </a:ext>
            </a:extLst>
          </p:cNvPr>
          <p:cNvCxnSpPr>
            <a:cxnSpLocks/>
          </p:cNvCxnSpPr>
          <p:nvPr/>
        </p:nvCxnSpPr>
        <p:spPr>
          <a:xfrm flipH="1" flipV="1">
            <a:off x="2381535" y="4548443"/>
            <a:ext cx="206992" cy="43601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0FBC0EC-CF2D-4913-8929-7FF4B2570ECA}"/>
              </a:ext>
            </a:extLst>
          </p:cNvPr>
          <p:cNvCxnSpPr>
            <a:cxnSpLocks/>
          </p:cNvCxnSpPr>
          <p:nvPr/>
        </p:nvCxnSpPr>
        <p:spPr>
          <a:xfrm flipH="1" flipV="1">
            <a:off x="8304140" y="4480205"/>
            <a:ext cx="206992" cy="43601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9C42B1-42C9-479D-96A2-264668C77CDC}"/>
              </a:ext>
            </a:extLst>
          </p:cNvPr>
          <p:cNvCxnSpPr/>
          <p:nvPr/>
        </p:nvCxnSpPr>
        <p:spPr>
          <a:xfrm flipH="1">
            <a:off x="8104724" y="3689805"/>
            <a:ext cx="75063" cy="5663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22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0240" y="842993"/>
            <a:ext cx="10809974" cy="1477328"/>
          </a:xfrm>
          <a:prstGeom prst="rect">
            <a:avLst/>
          </a:prstGeom>
        </p:spPr>
        <p:txBody>
          <a:bodyPr wrap="square">
            <a:spAutoFit/>
          </a:bodyPr>
          <a:lstStyle/>
          <a:p>
            <a:r>
              <a:rPr lang="en-US" b="1" i="0" dirty="0">
                <a:solidFill>
                  <a:srgbClr val="4D525A"/>
                </a:solidFill>
                <a:effectLst/>
                <a:latin typeface="circular-book"/>
              </a:rPr>
              <a:t>Step 5: Repeat steps 3 and 4 until the solution converges</a:t>
            </a:r>
            <a:r>
              <a:rPr lang="en-US" b="0" i="0" dirty="0">
                <a:solidFill>
                  <a:srgbClr val="4D525A"/>
                </a:solidFill>
                <a:effectLst/>
                <a:latin typeface="circular-book"/>
              </a:rPr>
              <a:t>. Looking at the plot above, we can see that the crosses (the cluster means) are no longer accurate. In the following plot they have been recomputed using step 3. In this example the cluster analysis has </a:t>
            </a:r>
            <a:r>
              <a:rPr lang="en-US" b="0" i="1" dirty="0">
                <a:solidFill>
                  <a:srgbClr val="4D525A"/>
                </a:solidFill>
                <a:effectLst/>
                <a:latin typeface="circular-book"/>
              </a:rPr>
              <a:t>converged</a:t>
            </a:r>
            <a:r>
              <a:rPr lang="en-US" b="0" i="0" dirty="0">
                <a:solidFill>
                  <a:srgbClr val="4D525A"/>
                </a:solidFill>
                <a:effectLst/>
                <a:latin typeface="circular-book"/>
              </a:rPr>
              <a:t> (i.e., reallocating observations and updating means cannot improve the solution). In examples with more data a few more iterations are typically required (i.e., steps 3 and 4 are repeated until no respondents change clusters).</a:t>
            </a:r>
            <a:endParaRPr lang="en-US" dirty="0"/>
          </a:p>
        </p:txBody>
      </p:sp>
      <p:pic>
        <p:nvPicPr>
          <p:cNvPr id="3074" name="Picture 2" descr="https://www.displayr.com/wp-content/uploads/2018/03/Screen-Shot-2018-03-27-at-2.05.17-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094" y="2500990"/>
            <a:ext cx="5590266" cy="426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84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8733" y="290237"/>
            <a:ext cx="6096000" cy="6001643"/>
          </a:xfrm>
          <a:prstGeom prst="rect">
            <a:avLst/>
          </a:prstGeom>
        </p:spPr>
        <p:txBody>
          <a:bodyPr>
            <a:spAutoFit/>
          </a:bodyPr>
          <a:lstStyle/>
          <a:p>
            <a:r>
              <a:rPr lang="en-US" sz="3200" b="0" i="0" dirty="0">
                <a:solidFill>
                  <a:srgbClr val="000000"/>
                </a:solidFill>
                <a:effectLst/>
                <a:latin typeface="circular-medium"/>
              </a:rPr>
              <a:t>Homework  50 points</a:t>
            </a:r>
          </a:p>
          <a:p>
            <a:endParaRPr lang="en-US" sz="2400" dirty="0">
              <a:solidFill>
                <a:srgbClr val="000000"/>
              </a:solidFill>
              <a:latin typeface="circular-medium"/>
            </a:endParaRPr>
          </a:p>
          <a:p>
            <a:r>
              <a:rPr lang="en-US" sz="2400" dirty="0">
                <a:solidFill>
                  <a:srgbClr val="000000"/>
                </a:solidFill>
                <a:latin typeface="circular-medium"/>
              </a:rPr>
              <a:t>Write a MATLAB program to generate the two clusters based on the data</a:t>
            </a:r>
            <a:r>
              <a:rPr lang="en-US" sz="2400" b="0" i="0" dirty="0">
                <a:solidFill>
                  <a:srgbClr val="000000"/>
                </a:solidFill>
                <a:effectLst/>
                <a:latin typeface="circular-medium"/>
              </a:rPr>
              <a:t> </a:t>
            </a:r>
          </a:p>
          <a:p>
            <a:endParaRPr lang="en-US" sz="2400" dirty="0">
              <a:solidFill>
                <a:srgbClr val="000000"/>
              </a:solidFill>
              <a:latin typeface="circular-medium"/>
            </a:endParaRPr>
          </a:p>
          <a:p>
            <a:r>
              <a:rPr lang="en-US" sz="2400" b="0" i="0" dirty="0">
                <a:solidFill>
                  <a:srgbClr val="000000"/>
                </a:solidFill>
                <a:effectLst/>
                <a:latin typeface="circular-medium"/>
              </a:rPr>
              <a:t>Print the output </a:t>
            </a:r>
            <a:r>
              <a:rPr lang="en-US" sz="2400" dirty="0">
                <a:solidFill>
                  <a:srgbClr val="000000"/>
                </a:solidFill>
                <a:latin typeface="circular-medium"/>
              </a:rPr>
              <a:t>anyway you want</a:t>
            </a:r>
          </a:p>
          <a:p>
            <a:endParaRPr lang="en-US" sz="2400" b="0" i="0" dirty="0">
              <a:solidFill>
                <a:srgbClr val="000000"/>
              </a:solidFill>
              <a:effectLst/>
              <a:latin typeface="circular-medium"/>
            </a:endParaRPr>
          </a:p>
          <a:p>
            <a:r>
              <a:rPr lang="en-US" sz="2400" dirty="0">
                <a:solidFill>
                  <a:srgbClr val="000000"/>
                </a:solidFill>
                <a:latin typeface="circular-medium"/>
              </a:rPr>
              <a:t>Cluster 1: object ……</a:t>
            </a:r>
            <a:endParaRPr lang="en-US" sz="2400" b="0" i="0" dirty="0">
              <a:solidFill>
                <a:srgbClr val="000000"/>
              </a:solidFill>
              <a:effectLst/>
              <a:latin typeface="circular-medium"/>
            </a:endParaRPr>
          </a:p>
          <a:p>
            <a:r>
              <a:rPr lang="en-US" sz="2400" dirty="0">
                <a:solidFill>
                  <a:srgbClr val="000000"/>
                </a:solidFill>
                <a:latin typeface="circular-medium"/>
              </a:rPr>
              <a:t>Cluster 2 : object …….</a:t>
            </a:r>
          </a:p>
          <a:p>
            <a:endParaRPr lang="en-US" sz="2400" b="0" i="0" dirty="0">
              <a:solidFill>
                <a:srgbClr val="000000"/>
              </a:solidFill>
              <a:effectLst/>
              <a:latin typeface="circular-medium"/>
            </a:endParaRPr>
          </a:p>
          <a:p>
            <a:r>
              <a:rPr lang="en-US" sz="2400" b="0" i="0" dirty="0">
                <a:solidFill>
                  <a:srgbClr val="4D525A"/>
                </a:solidFill>
                <a:effectLst/>
                <a:latin typeface="circular-book"/>
              </a:rPr>
              <a:t>Or </a:t>
            </a:r>
          </a:p>
          <a:p>
            <a:r>
              <a:rPr lang="en-US" sz="2400" dirty="0">
                <a:solidFill>
                  <a:srgbClr val="4D525A"/>
                </a:solidFill>
                <a:latin typeface="circular-book"/>
              </a:rPr>
              <a:t>Cluster 1: (1.0,8.7); ……</a:t>
            </a:r>
          </a:p>
          <a:p>
            <a:r>
              <a:rPr lang="en-US" sz="2400" b="0" i="0" dirty="0">
                <a:solidFill>
                  <a:srgbClr val="4D525A"/>
                </a:solidFill>
                <a:effectLst/>
                <a:latin typeface="circular-book"/>
              </a:rPr>
              <a:t>Cluster 2: (27.8, 13.8)</a:t>
            </a:r>
          </a:p>
          <a:p>
            <a:br>
              <a:rPr lang="en-US" sz="3200" dirty="0"/>
            </a:br>
            <a:r>
              <a:rPr lang="en-US" sz="3200" dirty="0"/>
              <a:t>Due before </a:t>
            </a:r>
            <a:r>
              <a:rPr lang="en-US" sz="3200"/>
              <a:t>5pm Dec. </a:t>
            </a:r>
            <a:r>
              <a:rPr lang="en-US" sz="3200" dirty="0"/>
              <a:t>7th</a:t>
            </a:r>
          </a:p>
        </p:txBody>
      </p:sp>
      <p:pic>
        <p:nvPicPr>
          <p:cNvPr id="4100" name="Picture 4" descr="The outputs from k-means cluster analysi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716" y="219650"/>
            <a:ext cx="2600902" cy="66383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5383" y="4978919"/>
            <a:ext cx="6096000" cy="646331"/>
          </a:xfrm>
          <a:prstGeom prst="rect">
            <a:avLst/>
          </a:prstGeom>
        </p:spPr>
        <p:txBody>
          <a:bodyPr>
            <a:spAutoFit/>
          </a:bodyPr>
          <a:lstStyle/>
          <a:p>
            <a:br>
              <a:rPr lang="en-US" dirty="0"/>
            </a:br>
            <a:endParaRPr lang="en-US" dirty="0"/>
          </a:p>
        </p:txBody>
      </p:sp>
    </p:spTree>
    <p:extLst>
      <p:ext uri="{BB962C8B-B14F-4D97-AF65-F5344CB8AC3E}">
        <p14:creationId xmlns:p14="http://schemas.microsoft.com/office/powerpoint/2010/main" val="3711237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696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539" y="1489942"/>
            <a:ext cx="11187053" cy="1815882"/>
          </a:xfrm>
          <a:prstGeom prst="rect">
            <a:avLst/>
          </a:prstGeom>
        </p:spPr>
        <p:txBody>
          <a:bodyPr wrap="square">
            <a:spAutoFit/>
          </a:bodyPr>
          <a:lstStyle/>
          <a:p>
            <a:pPr algn="just"/>
            <a:r>
              <a:rPr lang="en-US" sz="2800" b="0" i="0" dirty="0">
                <a:effectLst/>
                <a:latin typeface="medium-content-serif-font"/>
              </a:rPr>
              <a:t>Principal Component Analysis (PCA) is a simple yet powerful technique used for dimensionality reduction. Through it, we can directly decrease the number of feature variables, thereby narrowing down the important features and saving on computations. </a:t>
            </a:r>
            <a:endParaRPr lang="en-US" sz="2800" dirty="0"/>
          </a:p>
        </p:txBody>
      </p:sp>
      <p:sp>
        <p:nvSpPr>
          <p:cNvPr id="3" name="Rectangle 2"/>
          <p:cNvSpPr/>
          <p:nvPr/>
        </p:nvSpPr>
        <p:spPr>
          <a:xfrm>
            <a:off x="2604756" y="562302"/>
            <a:ext cx="6952352" cy="584775"/>
          </a:xfrm>
          <a:prstGeom prst="rect">
            <a:avLst/>
          </a:prstGeom>
        </p:spPr>
        <p:txBody>
          <a:bodyPr wrap="none">
            <a:spAutoFit/>
          </a:bodyPr>
          <a:lstStyle/>
          <a:p>
            <a:r>
              <a:rPr lang="en-US" sz="3200" b="0" i="0" dirty="0">
                <a:effectLst/>
                <a:latin typeface="medium-content-serif-font"/>
              </a:rPr>
              <a:t>Principal Component Analysis (PCA) </a:t>
            </a:r>
            <a:endParaRPr lang="en-US" sz="3200" dirty="0"/>
          </a:p>
        </p:txBody>
      </p:sp>
      <p:sp>
        <p:nvSpPr>
          <p:cNvPr id="4" name="Rectangle 3"/>
          <p:cNvSpPr/>
          <p:nvPr/>
        </p:nvSpPr>
        <p:spPr>
          <a:xfrm>
            <a:off x="503103" y="3648689"/>
            <a:ext cx="10855287" cy="2677656"/>
          </a:xfrm>
          <a:prstGeom prst="rect">
            <a:avLst/>
          </a:prstGeom>
        </p:spPr>
        <p:txBody>
          <a:bodyPr wrap="square">
            <a:spAutoFit/>
          </a:bodyPr>
          <a:lstStyle/>
          <a:p>
            <a:pPr algn="just"/>
            <a:r>
              <a:rPr lang="en-US" sz="2800" dirty="0">
                <a:solidFill>
                  <a:srgbClr val="292929"/>
                </a:solidFill>
                <a:latin typeface="medium-content-serif-font"/>
              </a:rPr>
              <a:t>Principal component analysis is a technique for </a:t>
            </a:r>
            <a:r>
              <a:rPr lang="en-US" sz="2800" i="1" dirty="0">
                <a:solidFill>
                  <a:srgbClr val="292929"/>
                </a:solidFill>
                <a:latin typeface="medium-content-serif-font"/>
              </a:rPr>
              <a:t>feature extraction</a:t>
            </a:r>
            <a:r>
              <a:rPr lang="en-US" sz="2800" dirty="0">
                <a:solidFill>
                  <a:srgbClr val="292929"/>
                </a:solidFill>
                <a:latin typeface="medium-content-serif-font"/>
              </a:rPr>
              <a:t> — so it combines our input variables in a specific way, then we can drop the “least important” variables while still retaining the most valuable parts of all of the variables! </a:t>
            </a:r>
            <a:r>
              <a:rPr lang="en-US" sz="2800" i="1" dirty="0">
                <a:solidFill>
                  <a:srgbClr val="292929"/>
                </a:solidFill>
                <a:latin typeface="medium-content-serif-font"/>
              </a:rPr>
              <a:t>As an added benefit, each of the “new” variables after PCA are all independent of one another.</a:t>
            </a:r>
            <a:endParaRPr lang="en-US" sz="2800" dirty="0"/>
          </a:p>
        </p:txBody>
      </p:sp>
    </p:spTree>
    <p:extLst>
      <p:ext uri="{BB962C8B-B14F-4D97-AF65-F5344CB8AC3E}">
        <p14:creationId xmlns:p14="http://schemas.microsoft.com/office/powerpoint/2010/main" val="34407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2733" y="3801621"/>
            <a:ext cx="9448800" cy="2905125"/>
          </a:xfrm>
          <a:prstGeom prst="rect">
            <a:avLst/>
          </a:prstGeom>
        </p:spPr>
      </p:pic>
      <p:sp>
        <p:nvSpPr>
          <p:cNvPr id="3" name="Rectangle 2"/>
          <p:cNvSpPr/>
          <p:nvPr/>
        </p:nvSpPr>
        <p:spPr>
          <a:xfrm>
            <a:off x="1780681" y="218605"/>
            <a:ext cx="8395234" cy="1077218"/>
          </a:xfrm>
          <a:prstGeom prst="rect">
            <a:avLst/>
          </a:prstGeom>
        </p:spPr>
        <p:txBody>
          <a:bodyPr wrap="square">
            <a:spAutoFit/>
          </a:bodyPr>
          <a:lstStyle/>
          <a:p>
            <a:pPr algn="ctr"/>
            <a:r>
              <a:rPr lang="en-US" sz="3200" dirty="0">
                <a:solidFill>
                  <a:srgbClr val="0070C0"/>
                </a:solidFill>
              </a:rPr>
              <a:t>DNA microarray (high throughput) is based on the principle of DNA/RNA hybridization</a:t>
            </a:r>
          </a:p>
        </p:txBody>
      </p:sp>
      <p:pic>
        <p:nvPicPr>
          <p:cNvPr id="4" name="Picture 3"/>
          <p:cNvPicPr>
            <a:picLocks noChangeAspect="1"/>
          </p:cNvPicPr>
          <p:nvPr/>
        </p:nvPicPr>
        <p:blipFill>
          <a:blip r:embed="rId3"/>
          <a:stretch>
            <a:fillRect/>
          </a:stretch>
        </p:blipFill>
        <p:spPr>
          <a:xfrm>
            <a:off x="7377503" y="1797707"/>
            <a:ext cx="2475278" cy="1631686"/>
          </a:xfrm>
          <a:prstGeom prst="rect">
            <a:avLst/>
          </a:prstGeom>
        </p:spPr>
      </p:pic>
      <p:pic>
        <p:nvPicPr>
          <p:cNvPr id="5" name="Picture 4"/>
          <p:cNvPicPr>
            <a:picLocks noChangeAspect="1"/>
          </p:cNvPicPr>
          <p:nvPr/>
        </p:nvPicPr>
        <p:blipFill>
          <a:blip r:embed="rId4"/>
          <a:stretch>
            <a:fillRect/>
          </a:stretch>
        </p:blipFill>
        <p:spPr>
          <a:xfrm>
            <a:off x="4430940" y="1797707"/>
            <a:ext cx="2592387" cy="1653284"/>
          </a:xfrm>
          <a:prstGeom prst="rect">
            <a:avLst/>
          </a:prstGeom>
        </p:spPr>
      </p:pic>
      <p:sp>
        <p:nvSpPr>
          <p:cNvPr id="7" name="TextBox 6"/>
          <p:cNvSpPr txBox="1"/>
          <p:nvPr/>
        </p:nvSpPr>
        <p:spPr>
          <a:xfrm>
            <a:off x="883469" y="1869388"/>
            <a:ext cx="307320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Complementary sequences of two strands (A-T:G-C)</a:t>
            </a:r>
            <a:endParaRPr lang="en-US" sz="1000" dirty="0"/>
          </a:p>
          <a:p>
            <a:pPr marL="285750" indent="-285750">
              <a:buFont typeface="Arial" panose="020B0604020202020204" pitchFamily="34" charset="0"/>
              <a:buChar char="•"/>
            </a:pPr>
            <a:r>
              <a:rPr lang="en-US" dirty="0"/>
              <a:t>Same sequences </a:t>
            </a:r>
          </a:p>
          <a:p>
            <a:pPr marL="285750" indent="-285750">
              <a:buFont typeface="Arial" panose="020B0604020202020204" pitchFamily="34" charset="0"/>
              <a:buChar char="•"/>
            </a:pPr>
            <a:r>
              <a:rPr lang="en-US" dirty="0"/>
              <a:t>At high temperature, </a:t>
            </a:r>
            <a:r>
              <a:rPr lang="en-US" dirty="0" err="1"/>
              <a:t>diassociate</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38791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2020" y="1365915"/>
            <a:ext cx="5676900" cy="5010150"/>
          </a:xfrm>
          <a:prstGeom prst="rect">
            <a:avLst/>
          </a:prstGeom>
        </p:spPr>
      </p:pic>
      <p:sp>
        <p:nvSpPr>
          <p:cNvPr id="3" name="Rectangle 2"/>
          <p:cNvSpPr/>
          <p:nvPr/>
        </p:nvSpPr>
        <p:spPr>
          <a:xfrm>
            <a:off x="1322020" y="387347"/>
            <a:ext cx="9720610" cy="584775"/>
          </a:xfrm>
          <a:prstGeom prst="rect">
            <a:avLst/>
          </a:prstGeom>
        </p:spPr>
        <p:txBody>
          <a:bodyPr wrap="none">
            <a:spAutoFit/>
          </a:bodyPr>
          <a:lstStyle/>
          <a:p>
            <a:r>
              <a:rPr lang="en-US" sz="3200" dirty="0">
                <a:effectLst/>
                <a:ea typeface="Calibri" panose="020F0502020204030204" pitchFamily="34" charset="0"/>
                <a:cs typeface="Times New Roman" panose="02020603050405020304" pitchFamily="18" charset="0"/>
              </a:rPr>
              <a:t>A</a:t>
            </a:r>
            <a:r>
              <a:rPr lang="en-US" sz="3200" spc="-50" dirty="0">
                <a:effectLst/>
                <a:ea typeface="Calibri" panose="020F0502020204030204" pitchFamily="34" charset="0"/>
                <a:cs typeface="Times New Roman" panose="02020603050405020304" pitchFamily="18" charset="0"/>
              </a:rPr>
              <a:t>m</a:t>
            </a:r>
            <a:r>
              <a:rPr lang="en-US" sz="3200" dirty="0">
                <a:ea typeface="Calibri" panose="020F0502020204030204" pitchFamily="34" charset="0"/>
                <a:cs typeface="Times New Roman" panose="02020603050405020304" pitchFamily="18" charset="0"/>
              </a:rPr>
              <a:t>ong four food</a:t>
            </a:r>
            <a:r>
              <a:rPr lang="en-US" sz="3200" spc="-95" dirty="0">
                <a:ea typeface="Calibri" panose="020F0502020204030204" pitchFamily="34" charset="0"/>
                <a:cs typeface="Times New Roman" panose="02020603050405020304" pitchFamily="18" charset="0"/>
              </a:rPr>
              <a:t> </a:t>
            </a:r>
            <a:r>
              <a:rPr lang="en-US" sz="3200" spc="-135" dirty="0">
                <a:ea typeface="Calibri" panose="020F0502020204030204" pitchFamily="34" charset="0"/>
                <a:cs typeface="Times New Roman" panose="02020603050405020304" pitchFamily="18" charset="0"/>
              </a:rPr>
              <a:t>i</a:t>
            </a:r>
            <a:r>
              <a:rPr lang="en-US" sz="3200" dirty="0">
                <a:ea typeface="Calibri" panose="020F0502020204030204" pitchFamily="34" charset="0"/>
                <a:cs typeface="Times New Roman" panose="02020603050405020304" pitchFamily="18" charset="0"/>
              </a:rPr>
              <a:t>tem</a:t>
            </a:r>
            <a:r>
              <a:rPr lang="en-US" sz="3200" spc="-180" dirty="0">
                <a:ea typeface="Calibri" panose="020F0502020204030204" pitchFamily="34" charset="0"/>
                <a:cs typeface="Times New Roman" panose="02020603050405020304" pitchFamily="18" charset="0"/>
              </a:rPr>
              <a:t>s described by four variables (</a:t>
            </a:r>
            <a:r>
              <a:rPr lang="en-US" sz="3200" dirty="0">
                <a:ea typeface="Calibri" panose="020F0502020204030204" pitchFamily="34" charset="0"/>
                <a:cs typeface="Times New Roman" panose="02020603050405020304" pitchFamily="18" charset="0"/>
              </a:rPr>
              <a:t>nutrients</a:t>
            </a:r>
            <a:r>
              <a:rPr lang="en-US" sz="3200" spc="-40" dirty="0">
                <a:ea typeface="Calibri" panose="020F0502020204030204" pitchFamily="34" charset="0"/>
                <a:cs typeface="Times New Roman" panose="02020603050405020304" pitchFamily="18" charset="0"/>
              </a:rPr>
              <a:t>)</a:t>
            </a:r>
            <a:endParaRPr lang="en-US" sz="3200" dirty="0">
              <a:cs typeface="Times New Roman" panose="02020603050405020304" pitchFamily="18" charset="0"/>
            </a:endParaRPr>
          </a:p>
        </p:txBody>
      </p:sp>
      <p:sp>
        <p:nvSpPr>
          <p:cNvPr id="4" name="TextBox 3"/>
          <p:cNvSpPr txBox="1"/>
          <p:nvPr/>
        </p:nvSpPr>
        <p:spPr>
          <a:xfrm>
            <a:off x="7227065" y="1751682"/>
            <a:ext cx="4252511" cy="3970318"/>
          </a:xfrm>
          <a:prstGeom prst="rect">
            <a:avLst/>
          </a:prstGeom>
          <a:noFill/>
        </p:spPr>
        <p:txBody>
          <a:bodyPr wrap="square" rtlCol="0">
            <a:spAutoFit/>
          </a:bodyPr>
          <a:lstStyle/>
          <a:p>
            <a:r>
              <a:rPr lang="en-US" dirty="0"/>
              <a:t>Four kinds of food with four variables  (4 dimensions) based on  their nutrition: Fat, Protein, Fiber and VC</a:t>
            </a:r>
          </a:p>
          <a:p>
            <a:endParaRPr lang="en-US" dirty="0"/>
          </a:p>
          <a:p>
            <a:r>
              <a:rPr lang="en-US" dirty="0"/>
              <a:t>We can use Fat/Protein variables to differentiate meat and vegetable. But not enough differentiate the Lamb and pork</a:t>
            </a:r>
          </a:p>
          <a:p>
            <a:endParaRPr lang="en-US" dirty="0"/>
          </a:p>
          <a:p>
            <a:r>
              <a:rPr lang="en-US" dirty="0"/>
              <a:t>We decide to combine the original variables (fat, protein, fiber and </a:t>
            </a:r>
            <a:r>
              <a:rPr lang="en-US" dirty="0" err="1"/>
              <a:t>vc</a:t>
            </a:r>
            <a:r>
              <a:rPr lang="en-US" dirty="0"/>
              <a:t>) create new independent variables to  separate these four food. (PCA analysis)</a:t>
            </a:r>
          </a:p>
          <a:p>
            <a:endParaRPr lang="en-US" dirty="0"/>
          </a:p>
          <a:p>
            <a:endParaRPr lang="en-US" dirty="0"/>
          </a:p>
        </p:txBody>
      </p:sp>
    </p:spTree>
    <p:extLst>
      <p:ext uri="{BB962C8B-B14F-4D97-AF65-F5344CB8AC3E}">
        <p14:creationId xmlns:p14="http://schemas.microsoft.com/office/powerpoint/2010/main" val="1114420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405" y="0"/>
            <a:ext cx="12140587" cy="584775"/>
          </a:xfrm>
          <a:prstGeom prst="rect">
            <a:avLst/>
          </a:prstGeom>
        </p:spPr>
        <p:txBody>
          <a:bodyPr wrap="square">
            <a:spAutoFit/>
          </a:bodyPr>
          <a:lstStyle/>
          <a:p>
            <a:r>
              <a:rPr lang="en-US" sz="3200" dirty="0">
                <a:effectLst/>
                <a:ea typeface="Calibri" panose="020F0502020204030204" pitchFamily="34" charset="0"/>
                <a:cs typeface="Times New Roman" panose="02020603050405020304" pitchFamily="18" charset="0"/>
              </a:rPr>
              <a:t>PCA analysis combine correlated(or not) variables and reduce variables</a:t>
            </a:r>
          </a:p>
        </p:txBody>
      </p:sp>
      <p:pic>
        <p:nvPicPr>
          <p:cNvPr id="3" name="Picture 2"/>
          <p:cNvPicPr>
            <a:picLocks noChangeAspect="1"/>
          </p:cNvPicPr>
          <p:nvPr/>
        </p:nvPicPr>
        <p:blipFill>
          <a:blip r:embed="rId2"/>
          <a:stretch>
            <a:fillRect/>
          </a:stretch>
        </p:blipFill>
        <p:spPr>
          <a:xfrm>
            <a:off x="2429427" y="902364"/>
            <a:ext cx="6739682" cy="2498726"/>
          </a:xfrm>
          <a:prstGeom prst="rect">
            <a:avLst/>
          </a:prstGeom>
        </p:spPr>
      </p:pic>
      <p:sp>
        <p:nvSpPr>
          <p:cNvPr id="4" name="Rectangle 3"/>
          <p:cNvSpPr/>
          <p:nvPr/>
        </p:nvSpPr>
        <p:spPr>
          <a:xfrm>
            <a:off x="1197387" y="5911592"/>
            <a:ext cx="6794873" cy="830997"/>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We can calculate PC1(Lamb), PC1(parsley)…………</a:t>
            </a:r>
          </a:p>
          <a:p>
            <a:r>
              <a:rPr lang="en-US" sz="2400" dirty="0">
                <a:latin typeface="Times New Roman" panose="02020603050405020304" pitchFamily="18" charset="0"/>
                <a:cs typeface="Times New Roman" panose="02020603050405020304" pitchFamily="18" charset="0"/>
              </a:rPr>
              <a:t>Plot PC1 against PC2</a:t>
            </a:r>
          </a:p>
        </p:txBody>
      </p:sp>
      <p:sp>
        <p:nvSpPr>
          <p:cNvPr id="5" name="Rectangle 4"/>
          <p:cNvSpPr/>
          <p:nvPr/>
        </p:nvSpPr>
        <p:spPr>
          <a:xfrm>
            <a:off x="1197387" y="3718679"/>
            <a:ext cx="9742362" cy="1938992"/>
          </a:xfrm>
          <a:prstGeom prst="rect">
            <a:avLst/>
          </a:prstGeom>
        </p:spPr>
        <p:txBody>
          <a:bodyPr wrap="square">
            <a:spAutoFit/>
          </a:bodyPr>
          <a:lstStyle/>
          <a:p>
            <a:r>
              <a:rPr lang="en-US" sz="2400" dirty="0">
                <a:latin typeface="Times New Roman" panose="02020603050405020304" pitchFamily="18" charset="0"/>
                <a:ea typeface="Calibri" panose="020F0502020204030204" pitchFamily="34" charset="0"/>
                <a:cs typeface="Times New Roman" panose="02020603050405020304" pitchFamily="18" charset="0"/>
              </a:rPr>
              <a:t>In PC1, fat and protein are correlated, while fiber and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vc</a:t>
            </a:r>
            <a:r>
              <a:rPr lang="en-US" sz="2400" dirty="0">
                <a:latin typeface="Times New Roman" panose="02020603050405020304" pitchFamily="18" charset="0"/>
                <a:ea typeface="Calibri" panose="020F0502020204030204" pitchFamily="34" charset="0"/>
                <a:cs typeface="Times New Roman" panose="02020603050405020304" pitchFamily="18" charset="0"/>
              </a:rPr>
              <a:t> are correlated</a:t>
            </a:r>
          </a:p>
          <a:p>
            <a:r>
              <a:rPr lang="en-US" sz="2400" dirty="0">
                <a:latin typeface="Times New Roman" panose="02020603050405020304" pitchFamily="18" charset="0"/>
                <a:cs typeface="Times New Roman" panose="02020603050405020304" pitchFamily="18" charset="0"/>
              </a:rPr>
              <a:t>PC1(pork) =-0.45*Fat-0.55*Protein+0.55*Fiber+0.44*</a:t>
            </a:r>
            <a:r>
              <a:rPr lang="en-US" sz="2400" dirty="0" err="1">
                <a:latin typeface="Times New Roman" panose="02020603050405020304" pitchFamily="18" charset="0"/>
                <a:cs typeface="Times New Roman" panose="02020603050405020304" pitchFamily="18" charset="0"/>
              </a:rPr>
              <a:t>Vc</a:t>
            </a:r>
            <a:endParaRPr lang="en-US" sz="2400" dirty="0">
              <a:latin typeface="Times New Roman" panose="02020603050405020304" pitchFamily="18" charset="0"/>
              <a:cs typeface="Times New Roman" panose="02020603050405020304" pitchFamily="18" charset="0"/>
            </a:endParaRPr>
          </a:p>
          <a:p>
            <a:endParaRPr lang="en-US" sz="2400" dirty="0"/>
          </a:p>
          <a:p>
            <a:r>
              <a:rPr lang="en-US" sz="2400" dirty="0">
                <a:latin typeface="Times New Roman" panose="02020603050405020304" pitchFamily="18" charset="0"/>
                <a:ea typeface="Calibri" panose="020F0502020204030204" pitchFamily="34" charset="0"/>
                <a:cs typeface="Times New Roman" panose="02020603050405020304" pitchFamily="18" charset="0"/>
              </a:rPr>
              <a:t>In PC2, fat and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vc</a:t>
            </a:r>
            <a:r>
              <a:rPr lang="en-US" sz="2400" dirty="0">
                <a:latin typeface="Times New Roman" panose="02020603050405020304" pitchFamily="18" charset="0"/>
                <a:ea typeface="Calibri" panose="020F0502020204030204" pitchFamily="34" charset="0"/>
                <a:cs typeface="Times New Roman" panose="02020603050405020304" pitchFamily="18" charset="0"/>
              </a:rPr>
              <a:t> are correlated, while fiber and protein are correlated</a:t>
            </a:r>
          </a:p>
          <a:p>
            <a:r>
              <a:rPr lang="en-US" sz="2400" dirty="0">
                <a:latin typeface="Times New Roman" panose="02020603050405020304" pitchFamily="18" charset="0"/>
                <a:cs typeface="Times New Roman" panose="02020603050405020304" pitchFamily="18" charset="0"/>
              </a:rPr>
              <a:t>PC2 (pork)=0.66*Fat+0.21*Protein+0.19*Fiber+0.70*</a:t>
            </a:r>
            <a:r>
              <a:rPr lang="en-US" sz="2400" dirty="0" err="1">
                <a:latin typeface="Times New Roman" panose="02020603050405020304" pitchFamily="18" charset="0"/>
                <a:cs typeface="Times New Roman" panose="02020603050405020304" pitchFamily="18" charset="0"/>
              </a:rPr>
              <a:t>Vc</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31030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8795" y="284760"/>
            <a:ext cx="6628941" cy="6174325"/>
          </a:xfrm>
          <a:prstGeom prst="rect">
            <a:avLst/>
          </a:prstGeom>
        </p:spPr>
      </p:pic>
    </p:spTree>
    <p:extLst>
      <p:ext uri="{BB962C8B-B14F-4D97-AF65-F5344CB8AC3E}">
        <p14:creationId xmlns:p14="http://schemas.microsoft.com/office/powerpoint/2010/main" val="534723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6882" y="1130892"/>
            <a:ext cx="5941277" cy="4509744"/>
          </a:xfrm>
          <a:prstGeom prst="rect">
            <a:avLst/>
          </a:prstGeom>
        </p:spPr>
      </p:pic>
      <p:pic>
        <p:nvPicPr>
          <p:cNvPr id="3" name="Picture 2"/>
          <p:cNvPicPr>
            <a:picLocks noChangeAspect="1"/>
          </p:cNvPicPr>
          <p:nvPr/>
        </p:nvPicPr>
        <p:blipFill>
          <a:blip r:embed="rId3"/>
          <a:stretch>
            <a:fillRect/>
          </a:stretch>
        </p:blipFill>
        <p:spPr>
          <a:xfrm>
            <a:off x="6044245" y="1351229"/>
            <a:ext cx="6034714" cy="4069069"/>
          </a:xfrm>
          <a:prstGeom prst="rect">
            <a:avLst/>
          </a:prstGeom>
        </p:spPr>
      </p:pic>
      <p:sp>
        <p:nvSpPr>
          <p:cNvPr id="4" name="Rectangle 3"/>
          <p:cNvSpPr/>
          <p:nvPr/>
        </p:nvSpPr>
        <p:spPr>
          <a:xfrm>
            <a:off x="4562567" y="6251939"/>
            <a:ext cx="4983800" cy="369332"/>
          </a:xfrm>
          <a:prstGeom prst="rect">
            <a:avLst/>
          </a:prstGeom>
        </p:spPr>
        <p:txBody>
          <a:bodyPr wrap="none">
            <a:spAutoFit/>
          </a:bodyPr>
          <a:lstStyle/>
          <a:p>
            <a:r>
              <a:rPr lang="en-US" dirty="0">
                <a:hlinkClick r:id="rId4"/>
              </a:rPr>
              <a:t>https://setosa.io/ev/principal-component-analysis/</a:t>
            </a:r>
            <a:endParaRPr lang="en-US" dirty="0"/>
          </a:p>
        </p:txBody>
      </p:sp>
    </p:spTree>
    <p:extLst>
      <p:ext uri="{BB962C8B-B14F-4D97-AF65-F5344CB8AC3E}">
        <p14:creationId xmlns:p14="http://schemas.microsoft.com/office/powerpoint/2010/main" val="1211959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4460" y="1272540"/>
            <a:ext cx="9312099" cy="3970318"/>
          </a:xfrm>
          <a:prstGeom prst="rect">
            <a:avLst/>
          </a:prstGeom>
        </p:spPr>
        <p:txBody>
          <a:bodyPr wrap="square">
            <a:spAutoFit/>
          </a:bodyPr>
          <a:lstStyle/>
          <a:p>
            <a:pPr>
              <a:buFont typeface="+mj-lt"/>
              <a:buAutoNum type="arabicPeriod"/>
            </a:pPr>
            <a:r>
              <a:rPr lang="en-US" sz="2800" dirty="0">
                <a:solidFill>
                  <a:srgbClr val="292929"/>
                </a:solidFill>
                <a:latin typeface="medium-content-serif-font"/>
              </a:rPr>
              <a:t>Do you want to reduce the number of variables, but aren’t able to identify variables to completely remove from consideration?</a:t>
            </a:r>
          </a:p>
          <a:p>
            <a:pPr>
              <a:buFont typeface="+mj-lt"/>
              <a:buAutoNum type="arabicPeriod"/>
            </a:pPr>
            <a:endParaRPr lang="en-US" sz="2800" dirty="0">
              <a:solidFill>
                <a:srgbClr val="292929"/>
              </a:solidFill>
              <a:latin typeface="medium-content-serif-font"/>
            </a:endParaRPr>
          </a:p>
          <a:p>
            <a:pPr>
              <a:buFont typeface="+mj-lt"/>
              <a:buAutoNum type="arabicPeriod"/>
            </a:pPr>
            <a:r>
              <a:rPr lang="en-US" sz="2800" dirty="0">
                <a:solidFill>
                  <a:srgbClr val="292929"/>
                </a:solidFill>
                <a:latin typeface="medium-content-serif-font"/>
              </a:rPr>
              <a:t>Do you want to ensure your variables are independent of one another?</a:t>
            </a:r>
          </a:p>
          <a:p>
            <a:pPr>
              <a:buFont typeface="+mj-lt"/>
              <a:buAutoNum type="arabicPeriod"/>
            </a:pPr>
            <a:endParaRPr lang="en-US" sz="2800" dirty="0">
              <a:solidFill>
                <a:srgbClr val="292929"/>
              </a:solidFill>
              <a:latin typeface="medium-content-serif-font"/>
            </a:endParaRPr>
          </a:p>
          <a:p>
            <a:pPr>
              <a:buFont typeface="+mj-lt"/>
              <a:buAutoNum type="arabicPeriod"/>
            </a:pPr>
            <a:r>
              <a:rPr lang="en-US" sz="2800" dirty="0">
                <a:solidFill>
                  <a:srgbClr val="292929"/>
                </a:solidFill>
                <a:latin typeface="medium-content-serif-font"/>
              </a:rPr>
              <a:t>Are you comfortable making your independent variables less interpretable?</a:t>
            </a:r>
            <a:endParaRPr lang="en-US" sz="2800" b="0" i="0" dirty="0">
              <a:solidFill>
                <a:srgbClr val="292929"/>
              </a:solidFill>
              <a:effectLst/>
              <a:latin typeface="medium-content-serif-font"/>
            </a:endParaRPr>
          </a:p>
        </p:txBody>
      </p:sp>
    </p:spTree>
    <p:extLst>
      <p:ext uri="{BB962C8B-B14F-4D97-AF65-F5344CB8AC3E}">
        <p14:creationId xmlns:p14="http://schemas.microsoft.com/office/powerpoint/2010/main" val="577679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2881" y="1503873"/>
            <a:ext cx="2785623" cy="4288715"/>
          </a:xfrm>
          <a:prstGeom prst="rect">
            <a:avLst/>
          </a:prstGeom>
        </p:spPr>
      </p:pic>
      <p:sp>
        <p:nvSpPr>
          <p:cNvPr id="3" name="Rectangle 2"/>
          <p:cNvSpPr/>
          <p:nvPr/>
        </p:nvSpPr>
        <p:spPr>
          <a:xfrm>
            <a:off x="1849433" y="321733"/>
            <a:ext cx="8395234" cy="646331"/>
          </a:xfrm>
          <a:prstGeom prst="rect">
            <a:avLst/>
          </a:prstGeom>
        </p:spPr>
        <p:txBody>
          <a:bodyPr wrap="square">
            <a:spAutoFit/>
          </a:bodyPr>
          <a:lstStyle/>
          <a:p>
            <a:pPr algn="ctr"/>
            <a:r>
              <a:rPr lang="en-US" sz="3600" dirty="0">
                <a:solidFill>
                  <a:srgbClr val="0070C0"/>
                </a:solidFill>
              </a:rPr>
              <a:t>DNA microarray Fabrication</a:t>
            </a:r>
          </a:p>
        </p:txBody>
      </p:sp>
      <p:pic>
        <p:nvPicPr>
          <p:cNvPr id="4" name="Picture 3"/>
          <p:cNvPicPr>
            <a:picLocks noChangeAspect="1"/>
          </p:cNvPicPr>
          <p:nvPr/>
        </p:nvPicPr>
        <p:blipFill>
          <a:blip r:embed="rId3"/>
          <a:stretch>
            <a:fillRect/>
          </a:stretch>
        </p:blipFill>
        <p:spPr>
          <a:xfrm>
            <a:off x="6455979" y="1428384"/>
            <a:ext cx="3946343" cy="4246217"/>
          </a:xfrm>
          <a:prstGeom prst="rect">
            <a:avLst/>
          </a:prstGeom>
        </p:spPr>
      </p:pic>
    </p:spTree>
    <p:extLst>
      <p:ext uri="{BB962C8B-B14F-4D97-AF65-F5344CB8AC3E}">
        <p14:creationId xmlns:p14="http://schemas.microsoft.com/office/powerpoint/2010/main" val="3146515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76539" y="1193604"/>
            <a:ext cx="4289934" cy="4897759"/>
          </a:xfrm>
          <a:prstGeom prst="rect">
            <a:avLst/>
          </a:prstGeom>
        </p:spPr>
      </p:pic>
      <p:sp>
        <p:nvSpPr>
          <p:cNvPr id="3" name="Rectangle 2"/>
          <p:cNvSpPr/>
          <p:nvPr/>
        </p:nvSpPr>
        <p:spPr>
          <a:xfrm>
            <a:off x="5307453" y="6488668"/>
            <a:ext cx="7734795" cy="369332"/>
          </a:xfrm>
          <a:prstGeom prst="rect">
            <a:avLst/>
          </a:prstGeom>
        </p:spPr>
        <p:txBody>
          <a:bodyPr wrap="square">
            <a:spAutoFit/>
          </a:bodyPr>
          <a:lstStyle/>
          <a:p>
            <a:r>
              <a:rPr lang="en-US" altLang="en-US" dirty="0"/>
              <a:t>http://www.bio.davidson.edu/Biology/Courses/genomics/chip/chip.html</a:t>
            </a:r>
          </a:p>
        </p:txBody>
      </p:sp>
      <p:sp>
        <p:nvSpPr>
          <p:cNvPr id="4" name="TextBox 3"/>
          <p:cNvSpPr txBox="1"/>
          <p:nvPr/>
        </p:nvSpPr>
        <p:spPr>
          <a:xfrm>
            <a:off x="4156151" y="953762"/>
            <a:ext cx="1483098" cy="369332"/>
          </a:xfrm>
          <a:prstGeom prst="rect">
            <a:avLst/>
          </a:prstGeom>
          <a:noFill/>
        </p:spPr>
        <p:txBody>
          <a:bodyPr wrap="none" rtlCol="0">
            <a:spAutoFit/>
          </a:bodyPr>
          <a:lstStyle/>
          <a:p>
            <a:r>
              <a:rPr lang="en-US" dirty="0"/>
              <a:t>Normal tissue</a:t>
            </a:r>
          </a:p>
        </p:txBody>
      </p:sp>
      <p:sp>
        <p:nvSpPr>
          <p:cNvPr id="5" name="TextBox 4"/>
          <p:cNvSpPr txBox="1"/>
          <p:nvPr/>
        </p:nvSpPr>
        <p:spPr>
          <a:xfrm>
            <a:off x="5716557" y="934186"/>
            <a:ext cx="1486304" cy="369332"/>
          </a:xfrm>
          <a:prstGeom prst="rect">
            <a:avLst/>
          </a:prstGeom>
          <a:noFill/>
        </p:spPr>
        <p:txBody>
          <a:bodyPr wrap="none" rtlCol="0">
            <a:spAutoFit/>
          </a:bodyPr>
          <a:lstStyle/>
          <a:p>
            <a:r>
              <a:rPr lang="en-US" dirty="0"/>
              <a:t>Cancer tissue</a:t>
            </a:r>
          </a:p>
        </p:txBody>
      </p:sp>
      <p:sp>
        <p:nvSpPr>
          <p:cNvPr id="6" name="TextBox 5"/>
          <p:cNvSpPr txBox="1"/>
          <p:nvPr/>
        </p:nvSpPr>
        <p:spPr>
          <a:xfrm>
            <a:off x="1046221" y="2789969"/>
            <a:ext cx="1294713" cy="369332"/>
          </a:xfrm>
          <a:prstGeom prst="rect">
            <a:avLst/>
          </a:prstGeom>
          <a:noFill/>
        </p:spPr>
        <p:txBody>
          <a:bodyPr wrap="none" rtlCol="0">
            <a:spAutoFit/>
          </a:bodyPr>
          <a:lstStyle/>
          <a:p>
            <a:r>
              <a:rPr lang="en-US" dirty="0"/>
              <a:t>Extract RNA</a:t>
            </a:r>
          </a:p>
        </p:txBody>
      </p:sp>
      <p:sp>
        <p:nvSpPr>
          <p:cNvPr id="7" name="TextBox 6"/>
          <p:cNvSpPr txBox="1"/>
          <p:nvPr/>
        </p:nvSpPr>
        <p:spPr>
          <a:xfrm>
            <a:off x="1046221" y="3609861"/>
            <a:ext cx="2733633" cy="923330"/>
          </a:xfrm>
          <a:prstGeom prst="rect">
            <a:avLst/>
          </a:prstGeom>
          <a:noFill/>
        </p:spPr>
        <p:txBody>
          <a:bodyPr wrap="none" rtlCol="0">
            <a:spAutoFit/>
          </a:bodyPr>
          <a:lstStyle/>
          <a:p>
            <a:r>
              <a:rPr lang="en-US" dirty="0"/>
              <a:t>Convert RNA to cDNA</a:t>
            </a:r>
          </a:p>
          <a:p>
            <a:r>
              <a:rPr lang="en-US" dirty="0"/>
              <a:t>and label them with green </a:t>
            </a:r>
          </a:p>
          <a:p>
            <a:r>
              <a:rPr lang="en-US" dirty="0"/>
              <a:t>color dye dUPT-cy3</a:t>
            </a:r>
          </a:p>
        </p:txBody>
      </p:sp>
      <p:sp>
        <p:nvSpPr>
          <p:cNvPr id="8" name="TextBox 7"/>
          <p:cNvSpPr txBox="1"/>
          <p:nvPr/>
        </p:nvSpPr>
        <p:spPr>
          <a:xfrm>
            <a:off x="1046221" y="5550159"/>
            <a:ext cx="3040319" cy="369332"/>
          </a:xfrm>
          <a:prstGeom prst="rect">
            <a:avLst/>
          </a:prstGeom>
          <a:noFill/>
        </p:spPr>
        <p:txBody>
          <a:bodyPr wrap="none" rtlCol="0">
            <a:spAutoFit/>
          </a:bodyPr>
          <a:lstStyle/>
          <a:p>
            <a:r>
              <a:rPr lang="en-US" dirty="0"/>
              <a:t>Mix and hybridize on the array</a:t>
            </a:r>
          </a:p>
        </p:txBody>
      </p:sp>
      <p:sp>
        <p:nvSpPr>
          <p:cNvPr id="10" name="Rectangle 9"/>
          <p:cNvSpPr/>
          <p:nvPr/>
        </p:nvSpPr>
        <p:spPr>
          <a:xfrm>
            <a:off x="1375476" y="122113"/>
            <a:ext cx="9744808" cy="646331"/>
          </a:xfrm>
          <a:prstGeom prst="rect">
            <a:avLst/>
          </a:prstGeom>
        </p:spPr>
        <p:txBody>
          <a:bodyPr wrap="square">
            <a:spAutoFit/>
          </a:bodyPr>
          <a:lstStyle/>
          <a:p>
            <a:pPr algn="ctr"/>
            <a:r>
              <a:rPr lang="en-US" sz="3600" dirty="0">
                <a:solidFill>
                  <a:srgbClr val="0070C0"/>
                </a:solidFill>
              </a:rPr>
              <a:t>A typical comparative microarray experiment</a:t>
            </a:r>
          </a:p>
        </p:txBody>
      </p:sp>
    </p:spTree>
    <p:extLst>
      <p:ext uri="{BB962C8B-B14F-4D97-AF65-F5344CB8AC3E}">
        <p14:creationId xmlns:p14="http://schemas.microsoft.com/office/powerpoint/2010/main" val="46810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0747" y="1814060"/>
            <a:ext cx="8673947" cy="2554545"/>
          </a:xfrm>
          <a:prstGeom prst="rect">
            <a:avLst/>
          </a:prstGeom>
        </p:spPr>
        <p:txBody>
          <a:bodyPr wrap="square">
            <a:spAutoFit/>
          </a:bodyPr>
          <a:lstStyle/>
          <a:p>
            <a:pPr marL="571500" indent="-571500">
              <a:buFont typeface="Arial" panose="020B0604020202020204" pitchFamily="34" charset="0"/>
              <a:buChar char="•"/>
            </a:pPr>
            <a:r>
              <a:rPr lang="en-US" sz="4000" dirty="0"/>
              <a:t>Data collation</a:t>
            </a:r>
          </a:p>
          <a:p>
            <a:pPr marL="571500" indent="-571500">
              <a:buFont typeface="Arial" panose="020B0604020202020204" pitchFamily="34" charset="0"/>
              <a:buChar char="•"/>
            </a:pPr>
            <a:r>
              <a:rPr lang="en-US" sz="4000" dirty="0"/>
              <a:t>Data normalization</a:t>
            </a:r>
          </a:p>
          <a:p>
            <a:pPr marL="571500" indent="-571500">
              <a:buFont typeface="Arial" panose="020B0604020202020204" pitchFamily="34" charset="0"/>
              <a:buChar char="•"/>
            </a:pPr>
            <a:r>
              <a:rPr lang="en-US" sz="4000" dirty="0"/>
              <a:t>Clustering  and Classification </a:t>
            </a:r>
          </a:p>
          <a:p>
            <a:pPr marL="571500" indent="-571500">
              <a:buFont typeface="Arial" panose="020B0604020202020204" pitchFamily="34" charset="0"/>
              <a:buChar char="•"/>
            </a:pPr>
            <a:r>
              <a:rPr lang="en-US" sz="4000" dirty="0"/>
              <a:t>Databases and software </a:t>
            </a:r>
          </a:p>
        </p:txBody>
      </p:sp>
      <p:sp>
        <p:nvSpPr>
          <p:cNvPr id="3" name="Rectangle 2"/>
          <p:cNvSpPr/>
          <p:nvPr/>
        </p:nvSpPr>
        <p:spPr>
          <a:xfrm>
            <a:off x="3503390" y="379948"/>
            <a:ext cx="6401304" cy="707886"/>
          </a:xfrm>
          <a:prstGeom prst="rect">
            <a:avLst/>
          </a:prstGeom>
        </p:spPr>
        <p:txBody>
          <a:bodyPr wrap="none">
            <a:spAutoFit/>
          </a:bodyPr>
          <a:lstStyle/>
          <a:p>
            <a:r>
              <a:rPr lang="en-US" sz="4000" dirty="0"/>
              <a:t>Gene expression data analysis</a:t>
            </a:r>
          </a:p>
        </p:txBody>
      </p:sp>
    </p:spTree>
    <p:extLst>
      <p:ext uri="{BB962C8B-B14F-4D97-AF65-F5344CB8AC3E}">
        <p14:creationId xmlns:p14="http://schemas.microsoft.com/office/powerpoint/2010/main" val="187134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9036" y="805943"/>
            <a:ext cx="6096000" cy="584775"/>
          </a:xfrm>
          <a:prstGeom prst="rect">
            <a:avLst/>
          </a:prstGeom>
        </p:spPr>
        <p:txBody>
          <a:bodyPr>
            <a:spAutoFit/>
          </a:bodyPr>
          <a:lstStyle/>
          <a:p>
            <a:r>
              <a:rPr lang="en-US" sz="3200" dirty="0"/>
              <a:t>Data on </a:t>
            </a:r>
            <a:r>
              <a:rPr lang="en-US" sz="3200" i="1" dirty="0">
                <a:solidFill>
                  <a:srgbClr val="3265CC"/>
                </a:solidFill>
              </a:rPr>
              <a:t>m </a:t>
            </a:r>
            <a:r>
              <a:rPr lang="en-US" sz="3200" dirty="0">
                <a:solidFill>
                  <a:srgbClr val="000000"/>
                </a:solidFill>
              </a:rPr>
              <a:t>genes for </a:t>
            </a:r>
            <a:r>
              <a:rPr lang="en-US" sz="3200" i="1" dirty="0">
                <a:solidFill>
                  <a:srgbClr val="3265CC"/>
                </a:solidFill>
              </a:rPr>
              <a:t>n </a:t>
            </a:r>
            <a:r>
              <a:rPr lang="en-US" sz="3200" dirty="0">
                <a:solidFill>
                  <a:srgbClr val="000000"/>
                </a:solidFill>
              </a:rPr>
              <a:t>samples </a:t>
            </a:r>
            <a:endParaRPr lang="en-US" sz="3200" dirty="0"/>
          </a:p>
        </p:txBody>
      </p:sp>
      <p:sp>
        <p:nvSpPr>
          <p:cNvPr id="3" name="Rectangle 2"/>
          <p:cNvSpPr/>
          <p:nvPr/>
        </p:nvSpPr>
        <p:spPr>
          <a:xfrm>
            <a:off x="3203155" y="159612"/>
            <a:ext cx="6005298" cy="646331"/>
          </a:xfrm>
          <a:prstGeom prst="rect">
            <a:avLst/>
          </a:prstGeom>
        </p:spPr>
        <p:txBody>
          <a:bodyPr wrap="none">
            <a:spAutoFit/>
          </a:bodyPr>
          <a:lstStyle/>
          <a:p>
            <a:r>
              <a:rPr lang="en-US" sz="3600" dirty="0"/>
              <a:t>Gene expression data example </a:t>
            </a:r>
          </a:p>
        </p:txBody>
      </p:sp>
      <p:graphicFrame>
        <p:nvGraphicFramePr>
          <p:cNvPr id="5" name="Table 4"/>
          <p:cNvGraphicFramePr>
            <a:graphicFrameLocks noGrp="1"/>
          </p:cNvGraphicFramePr>
          <p:nvPr>
            <p:extLst>
              <p:ext uri="{D42A27DB-BD31-4B8C-83A1-F6EECF244321}">
                <p14:modId xmlns:p14="http://schemas.microsoft.com/office/powerpoint/2010/main" val="2715558878"/>
              </p:ext>
            </p:extLst>
          </p:nvPr>
        </p:nvGraphicFramePr>
        <p:xfrm>
          <a:off x="2296461" y="1606510"/>
          <a:ext cx="7818685" cy="4814836"/>
        </p:xfrm>
        <a:graphic>
          <a:graphicData uri="http://schemas.openxmlformats.org/drawingml/2006/table">
            <a:tbl>
              <a:tblPr>
                <a:tableStyleId>{5C22544A-7EE6-4342-B048-85BDC9FD1C3A}</a:tableStyleId>
              </a:tblPr>
              <a:tblGrid>
                <a:gridCol w="1050803">
                  <a:extLst>
                    <a:ext uri="{9D8B030D-6E8A-4147-A177-3AD203B41FA5}">
                      <a16:colId xmlns:a16="http://schemas.microsoft.com/office/drawing/2014/main" val="1248026667"/>
                    </a:ext>
                  </a:extLst>
                </a:gridCol>
                <a:gridCol w="1139854">
                  <a:extLst>
                    <a:ext uri="{9D8B030D-6E8A-4147-A177-3AD203B41FA5}">
                      <a16:colId xmlns:a16="http://schemas.microsoft.com/office/drawing/2014/main" val="3058574942"/>
                    </a:ext>
                  </a:extLst>
                </a:gridCol>
                <a:gridCol w="1050803">
                  <a:extLst>
                    <a:ext uri="{9D8B030D-6E8A-4147-A177-3AD203B41FA5}">
                      <a16:colId xmlns:a16="http://schemas.microsoft.com/office/drawing/2014/main" val="3940624387"/>
                    </a:ext>
                  </a:extLst>
                </a:gridCol>
                <a:gridCol w="1122043">
                  <a:extLst>
                    <a:ext uri="{9D8B030D-6E8A-4147-A177-3AD203B41FA5}">
                      <a16:colId xmlns:a16="http://schemas.microsoft.com/office/drawing/2014/main" val="1322520"/>
                    </a:ext>
                  </a:extLst>
                </a:gridCol>
                <a:gridCol w="1157664">
                  <a:extLst>
                    <a:ext uri="{9D8B030D-6E8A-4147-A177-3AD203B41FA5}">
                      <a16:colId xmlns:a16="http://schemas.microsoft.com/office/drawing/2014/main" val="978174223"/>
                    </a:ext>
                  </a:extLst>
                </a:gridCol>
                <a:gridCol w="1086423">
                  <a:extLst>
                    <a:ext uri="{9D8B030D-6E8A-4147-A177-3AD203B41FA5}">
                      <a16:colId xmlns:a16="http://schemas.microsoft.com/office/drawing/2014/main" val="2496355663"/>
                    </a:ext>
                  </a:extLst>
                </a:gridCol>
                <a:gridCol w="1211095">
                  <a:extLst>
                    <a:ext uri="{9D8B030D-6E8A-4147-A177-3AD203B41FA5}">
                      <a16:colId xmlns:a16="http://schemas.microsoft.com/office/drawing/2014/main" val="1307930303"/>
                    </a:ext>
                  </a:extLst>
                </a:gridCol>
              </a:tblGrid>
              <a:tr h="370372">
                <a:tc>
                  <a:txBody>
                    <a:bodyPr/>
                    <a:lstStyle/>
                    <a:p>
                      <a:pPr algn="l" fontAlgn="b"/>
                      <a:r>
                        <a:rPr lang="en-US" sz="1400" b="1" u="none" strike="noStrike" dirty="0">
                          <a:effectLst/>
                        </a:rPr>
                        <a:t>ID_REF</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a:effectLst/>
                        </a:rPr>
                        <a:t>GSM136326</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a:effectLst/>
                        </a:rPr>
                        <a:t>GSM136327</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a:effectLst/>
                        </a:rPr>
                        <a:t>GSM136328</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a:effectLst/>
                        </a:rPr>
                        <a:t>GSM136329</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a:effectLst/>
                        </a:rPr>
                        <a:t>GSM136330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dirty="0">
                          <a:effectLst/>
                        </a:rPr>
                        <a:t>GSM136331</a:t>
                      </a:r>
                      <a:endParaRPr lang="en-US"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84449405"/>
                  </a:ext>
                </a:extLst>
              </a:tr>
              <a:tr h="370372">
                <a:tc>
                  <a:txBody>
                    <a:bodyPr/>
                    <a:lstStyle/>
                    <a:p>
                      <a:pPr algn="l" fontAlgn="b"/>
                      <a:r>
                        <a:rPr lang="en-US" sz="1400" b="1" u="none" strike="noStrike" dirty="0">
                          <a:effectLst/>
                        </a:rPr>
                        <a:t>1007_s_at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10.4502763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9.3995422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9.42479936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9.472922422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9.27878032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9.434427931</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56553863"/>
                  </a:ext>
                </a:extLst>
              </a:tr>
              <a:tr h="370372">
                <a:tc>
                  <a:txBody>
                    <a:bodyPr/>
                    <a:lstStyle/>
                    <a:p>
                      <a:pPr algn="l" fontAlgn="b"/>
                      <a:r>
                        <a:rPr lang="en-US" sz="1400" b="1" u="none" strike="noStrike" dirty="0">
                          <a:effectLst/>
                        </a:rPr>
                        <a:t>1053_at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5.71946574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dirty="0">
                          <a:effectLst/>
                        </a:rPr>
                        <a:t>4.84929333</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4.73208086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4.728854347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5.32639216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5.230320408</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46394793"/>
                  </a:ext>
                </a:extLst>
              </a:tr>
              <a:tr h="370372">
                <a:tc>
                  <a:txBody>
                    <a:bodyPr/>
                    <a:lstStyle/>
                    <a:p>
                      <a:pPr algn="l" fontAlgn="b"/>
                      <a:r>
                        <a:rPr lang="en-US" sz="1400" b="1" u="none" strike="noStrike" dirty="0">
                          <a:effectLst/>
                        </a:rPr>
                        <a:t>117_at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5.93866366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6.08327317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6.44797814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6.17694869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6.54458475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6.07779478</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6420598"/>
                  </a:ext>
                </a:extLst>
              </a:tr>
              <a:tr h="370372">
                <a:tc>
                  <a:txBody>
                    <a:bodyPr/>
                    <a:lstStyle/>
                    <a:p>
                      <a:pPr algn="l" fontAlgn="b"/>
                      <a:r>
                        <a:rPr lang="en-US" sz="1400" b="1" u="none" strike="noStrike" dirty="0">
                          <a:effectLst/>
                        </a:rPr>
                        <a:t>121_at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8.0230524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7.8946588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8.34498775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8.163203547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8.23375629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7.595105829</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1669927"/>
                  </a:ext>
                </a:extLst>
              </a:tr>
              <a:tr h="370372">
                <a:tc>
                  <a:txBody>
                    <a:bodyPr/>
                    <a:lstStyle/>
                    <a:p>
                      <a:pPr algn="l" fontAlgn="b"/>
                      <a:r>
                        <a:rPr lang="en-US" sz="1400" b="1" u="none" strike="noStrike" dirty="0">
                          <a:effectLst/>
                        </a:rPr>
                        <a:t>1255_g_at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3.95480312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3.96324647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3.96410203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4.087835849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3.99889298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3.839704814</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40218422"/>
                  </a:ext>
                </a:extLst>
              </a:tr>
              <a:tr h="370372">
                <a:tc>
                  <a:txBody>
                    <a:bodyPr/>
                    <a:lstStyle/>
                    <a:p>
                      <a:pPr algn="l" fontAlgn="b"/>
                      <a:r>
                        <a:rPr lang="en-US" sz="1400" b="1" u="none" strike="noStrike" dirty="0">
                          <a:effectLst/>
                        </a:rPr>
                        <a:t>1294_at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7.9090045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8.36397325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8.27191179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8.358196216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7.69999823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8.274305066</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79633236"/>
                  </a:ext>
                </a:extLst>
              </a:tr>
              <a:tr h="370372">
                <a:tc>
                  <a:txBody>
                    <a:bodyPr/>
                    <a:lstStyle/>
                    <a:p>
                      <a:pPr algn="l" fontAlgn="b"/>
                      <a:r>
                        <a:rPr lang="en-US" sz="1400" b="1" u="none" strike="noStrike" dirty="0">
                          <a:effectLst/>
                        </a:rPr>
                        <a:t>1316_at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6.50101269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7.06478465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6.84193046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7.16941856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6.47412502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6.182111503</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77429585"/>
                  </a:ext>
                </a:extLst>
              </a:tr>
              <a:tr h="370372">
                <a:tc>
                  <a:txBody>
                    <a:bodyPr/>
                    <a:lstStyle/>
                    <a:p>
                      <a:pPr algn="l" fontAlgn="b"/>
                      <a:r>
                        <a:rPr lang="en-US" sz="1400" b="1" u="none" strike="noStrike" dirty="0">
                          <a:effectLst/>
                        </a:rPr>
                        <a:t>1320_at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4.46782927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4.44699592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4.55541274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4.660870385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4.74765838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4.484930349</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23012732"/>
                  </a:ext>
                </a:extLst>
              </a:tr>
              <a:tr h="370372">
                <a:tc>
                  <a:txBody>
                    <a:bodyPr/>
                    <a:lstStyle/>
                    <a:p>
                      <a:pPr algn="l" fontAlgn="b"/>
                      <a:r>
                        <a:rPr lang="en-US" sz="1400" b="1" u="none" strike="noStrike" dirty="0">
                          <a:effectLst/>
                        </a:rPr>
                        <a:t>1405_i_at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6.98704598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6.91061747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6.70850464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7.777802579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7.74606814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7.576616437</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77838632"/>
                  </a:ext>
                </a:extLst>
              </a:tr>
              <a:tr h="370372">
                <a:tc>
                  <a:txBody>
                    <a:bodyPr/>
                    <a:lstStyle/>
                    <a:p>
                      <a:pPr algn="l" fontAlgn="b"/>
                      <a:r>
                        <a:rPr lang="en-US" sz="1400" b="1" u="none" strike="noStrike" dirty="0">
                          <a:effectLst/>
                        </a:rPr>
                        <a:t>1431_at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3.78442846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3.84921957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3.86910251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4.06116236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3.90178173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3.669844515</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80181053"/>
                  </a:ext>
                </a:extLst>
              </a:tr>
              <a:tr h="370372">
                <a:tc>
                  <a:txBody>
                    <a:bodyPr/>
                    <a:lstStyle/>
                    <a:p>
                      <a:pPr algn="l" fontAlgn="b"/>
                      <a:r>
                        <a:rPr lang="en-US" sz="1400" b="1" u="none" strike="noStrike" dirty="0">
                          <a:effectLst/>
                        </a:rPr>
                        <a:t>1438_at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6.33719475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6.35968637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6.26322624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6.571037625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6.41512718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5.992213616</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12150994"/>
                  </a:ext>
                </a:extLst>
              </a:tr>
              <a:tr h="370372">
                <a:tc>
                  <a:txBody>
                    <a:bodyPr/>
                    <a:lstStyle/>
                    <a:p>
                      <a:pPr algn="l" fontAlgn="b"/>
                      <a:r>
                        <a:rPr lang="en-US" sz="1400" b="1" u="none" strike="noStrike" dirty="0">
                          <a:effectLst/>
                        </a:rPr>
                        <a:t>1487_at</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7.6496267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7.16653011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7.25328005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7.228355117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a:effectLst/>
                        </a:rPr>
                        <a:t>7.14035537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u="none" strike="noStrike" dirty="0">
                          <a:effectLst/>
                        </a:rPr>
                        <a:t>7.626439717</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91705934"/>
                  </a:ext>
                </a:extLst>
              </a:tr>
            </a:tbl>
          </a:graphicData>
        </a:graphic>
      </p:graphicFrame>
    </p:spTree>
    <p:extLst>
      <p:ext uri="{BB962C8B-B14F-4D97-AF65-F5344CB8AC3E}">
        <p14:creationId xmlns:p14="http://schemas.microsoft.com/office/powerpoint/2010/main" val="169264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3271" y="1233888"/>
            <a:ext cx="10172242" cy="5324535"/>
          </a:xfrm>
          <a:prstGeom prst="rect">
            <a:avLst/>
          </a:prstGeom>
        </p:spPr>
        <p:txBody>
          <a:bodyPr wrap="square">
            <a:spAutoFit/>
          </a:bodyPr>
          <a:lstStyle/>
          <a:p>
            <a:pPr marL="457200" indent="-457200">
              <a:buFont typeface="Arial" panose="020B0604020202020204" pitchFamily="34" charset="0"/>
              <a:buChar char="•"/>
            </a:pPr>
            <a:r>
              <a:rPr lang="en-US" sz="2800" dirty="0"/>
              <a:t>Clustering can be accomplished based on genes, samples, and/or time variable, depending on the type of dataset</a:t>
            </a:r>
          </a:p>
          <a:p>
            <a:pPr marL="457200" indent="-457200">
              <a:buFont typeface="Arial" panose="020B0604020202020204" pitchFamily="34" charset="0"/>
              <a:buChar char="•"/>
            </a:pPr>
            <a:r>
              <a:rPr lang="en-US" sz="2800" dirty="0"/>
              <a:t>Gene-based clustering and sample-based clustering </a:t>
            </a:r>
          </a:p>
          <a:p>
            <a:pPr marL="457200" indent="-457200">
              <a:buFont typeface="Arial" panose="020B0604020202020204" pitchFamily="34" charset="0"/>
              <a:buChar char="•"/>
            </a:pPr>
            <a:r>
              <a:rPr lang="en-US" sz="2800" dirty="0"/>
              <a:t>Genes form a cluster that displays related expression across conditions, while samples form a cluster that displays related expression across all genes </a:t>
            </a:r>
          </a:p>
          <a:p>
            <a:pPr marL="457200" indent="-457200">
              <a:buFont typeface="Arial" panose="020B0604020202020204" pitchFamily="34" charset="0"/>
              <a:buChar char="•"/>
            </a:pPr>
            <a:endParaRPr lang="en-US" sz="2800" dirty="0"/>
          </a:p>
          <a:p>
            <a:r>
              <a:rPr lang="en-US" sz="2800" dirty="0"/>
              <a:t>Goals:</a:t>
            </a:r>
          </a:p>
          <a:p>
            <a:pPr marL="457200" indent="-457200">
              <a:buFont typeface="Arial" panose="020B0604020202020204" pitchFamily="34" charset="0"/>
              <a:buChar char="•"/>
            </a:pPr>
            <a:r>
              <a:rPr lang="en-US" sz="2800" dirty="0"/>
              <a:t>Identify gene classes / gene correlations / gene functions </a:t>
            </a:r>
          </a:p>
          <a:p>
            <a:pPr marL="457200" indent="-457200">
              <a:buFont typeface="Arial" panose="020B0604020202020204" pitchFamily="34" charset="0"/>
              <a:buChar char="•"/>
            </a:pPr>
            <a:r>
              <a:rPr lang="en-US" sz="2800" dirty="0"/>
              <a:t>Support biological analysis / discovery (pathways, regulatory sites)</a:t>
            </a:r>
          </a:p>
          <a:p>
            <a:pPr marL="457200" indent="-457200">
              <a:buFont typeface="Arial" panose="020B0604020202020204" pitchFamily="34" charset="0"/>
              <a:buChar char="•"/>
            </a:pPr>
            <a:r>
              <a:rPr lang="en-US" sz="2800" dirty="0"/>
              <a:t>Identify the different gene expression pattern in diseases </a:t>
            </a:r>
          </a:p>
          <a:p>
            <a:endParaRPr lang="en-US" sz="3200" dirty="0"/>
          </a:p>
        </p:txBody>
      </p:sp>
      <p:sp>
        <p:nvSpPr>
          <p:cNvPr id="3" name="Rectangle 2"/>
          <p:cNvSpPr/>
          <p:nvPr/>
        </p:nvSpPr>
        <p:spPr>
          <a:xfrm>
            <a:off x="2338856" y="401983"/>
            <a:ext cx="6721071" cy="646331"/>
          </a:xfrm>
          <a:prstGeom prst="rect">
            <a:avLst/>
          </a:prstGeom>
        </p:spPr>
        <p:txBody>
          <a:bodyPr wrap="none">
            <a:spAutoFit/>
          </a:bodyPr>
          <a:lstStyle/>
          <a:p>
            <a:r>
              <a:rPr lang="en-US" sz="3600" dirty="0"/>
              <a:t>Gene Clustering  and Classification </a:t>
            </a:r>
          </a:p>
        </p:txBody>
      </p:sp>
    </p:spTree>
    <p:extLst>
      <p:ext uri="{BB962C8B-B14F-4D97-AF65-F5344CB8AC3E}">
        <p14:creationId xmlns:p14="http://schemas.microsoft.com/office/powerpoint/2010/main" val="2166702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3635</TotalTime>
  <Words>3098</Words>
  <Application>Microsoft Office PowerPoint</Application>
  <PresentationFormat>Widescreen</PresentationFormat>
  <Paragraphs>719</Paragraphs>
  <Slides>44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Calibri</vt:lpstr>
      <vt:lpstr>Calibri Light</vt:lpstr>
      <vt:lpstr>circular-book</vt:lpstr>
      <vt:lpstr>circular-medium</vt:lpstr>
      <vt:lpstr>Courier</vt:lpstr>
      <vt:lpstr>Helvetica</vt:lpstr>
      <vt:lpstr>medium-content-serif-font</vt:lpstr>
      <vt:lpstr>Menlo</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Xiao,Ming</dc:creator>
  <cp:lastModifiedBy>Xiao,Ming</cp:lastModifiedBy>
  <cp:revision>120</cp:revision>
  <dcterms:created xsi:type="dcterms:W3CDTF">2019-01-21T18:08:48Z</dcterms:created>
  <dcterms:modified xsi:type="dcterms:W3CDTF">2021-10-02T12:05:03Z</dcterms:modified>
</cp:coreProperties>
</file>